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306" r:id="rId4"/>
    <p:sldId id="307" r:id="rId5"/>
    <p:sldId id="266" r:id="rId6"/>
    <p:sldId id="301" r:id="rId7"/>
    <p:sldId id="265" r:id="rId8"/>
    <p:sldId id="270" r:id="rId9"/>
    <p:sldId id="271" r:id="rId10"/>
    <p:sldId id="272" r:id="rId11"/>
    <p:sldId id="273" r:id="rId12"/>
    <p:sldId id="274" r:id="rId13"/>
    <p:sldId id="277" r:id="rId14"/>
    <p:sldId id="305" r:id="rId15"/>
    <p:sldId id="279" r:id="rId16"/>
    <p:sldId id="280" r:id="rId17"/>
    <p:sldId id="281" r:id="rId18"/>
    <p:sldId id="282" r:id="rId19"/>
    <p:sldId id="286" r:id="rId20"/>
    <p:sldId id="303" r:id="rId21"/>
    <p:sldId id="300" r:id="rId22"/>
    <p:sldId id="29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139" d="100"/>
          <a:sy n="139" d="100"/>
        </p:scale>
        <p:origin x="-81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7658-419B-2D4E-A21E-B24F58388ECE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7CEC7-6977-5646-B981-FD26543D0BD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" y="4343400"/>
            <a:ext cx="6856412" cy="4114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Fate brought these three young men together in the RAN flagship, HMAS </a:t>
            </a:r>
            <a:r>
              <a:rPr lang="en-US" sz="2000" i="1" dirty="0" smtClean="0"/>
              <a:t>Australia,</a:t>
            </a:r>
            <a:r>
              <a:rPr lang="en-US" sz="2000" dirty="0" smtClean="0"/>
              <a:t> in September 1939.</a:t>
            </a:r>
          </a:p>
          <a:p>
            <a:endParaRPr lang="en-US" sz="2000" dirty="0" smtClean="0"/>
          </a:p>
          <a:p>
            <a:r>
              <a:rPr lang="en-US" sz="2000" i="1" dirty="0" smtClean="0"/>
              <a:t>Australia </a:t>
            </a:r>
            <a:r>
              <a:rPr lang="en-US" sz="2000" dirty="0" smtClean="0"/>
              <a:t>had only just been re-commissioned after its first refit since 1928.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It was our biggest and best warship:</a:t>
            </a:r>
            <a:br>
              <a:rPr lang="en-US" sz="2000" dirty="0" smtClean="0"/>
            </a:br>
            <a:endParaRPr lang="en-US" sz="200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It was just over 10,000 tons (equal to 250, 40 ton semi trailers)</a:t>
            </a:r>
          </a:p>
          <a:p>
            <a:pPr lvl="1">
              <a:buFont typeface="Arial"/>
              <a:buChar char="•"/>
            </a:pPr>
            <a:r>
              <a:rPr lang="en-US" sz="1600" i="1" dirty="0" smtClean="0"/>
              <a:t>19,000 tons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It was very fast, with a top speed of 31.5 knots (55 KPH)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25 knots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And it was also very powerful, with 8 </a:t>
            </a:r>
            <a:r>
              <a:rPr lang="en-US" sz="2000" dirty="0" err="1" smtClean="0"/>
              <a:t>x</a:t>
            </a:r>
            <a:r>
              <a:rPr lang="en-US" sz="2000" dirty="0" smtClean="0"/>
              <a:t> 8 inch (or 200 millimeters) guns and 8 </a:t>
            </a:r>
            <a:r>
              <a:rPr lang="en-US" sz="2000" dirty="0" err="1" smtClean="0"/>
              <a:t>x</a:t>
            </a:r>
            <a:r>
              <a:rPr lang="en-US" sz="2000" dirty="0" smtClean="0"/>
              <a:t> 4 inch guns.</a:t>
            </a:r>
          </a:p>
          <a:p>
            <a:pPr lvl="1">
              <a:buFont typeface="Arial"/>
              <a:buChar char="•"/>
            </a:pPr>
            <a:r>
              <a:rPr lang="en-US" sz="1600" i="1" dirty="0" smtClean="0"/>
              <a:t>8 </a:t>
            </a:r>
            <a:r>
              <a:rPr lang="en-US" sz="1600" i="1" dirty="0" err="1" smtClean="0"/>
              <a:t>x</a:t>
            </a:r>
            <a:r>
              <a:rPr lang="en-US" sz="1600" i="1" dirty="0" smtClean="0"/>
              <a:t> 12 inch (305 millimeters) and 14 </a:t>
            </a:r>
            <a:r>
              <a:rPr lang="en-US" sz="1600" i="1" dirty="0" err="1" smtClean="0"/>
              <a:t>x</a:t>
            </a:r>
            <a:r>
              <a:rPr lang="en-US" sz="1600" i="1" dirty="0" smtClean="0"/>
              <a:t> 4 inch guns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7041A3-C400-A641-8785-D77E3F5544A2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02D5-4A15-F44A-A246-419C319D0CAB}" type="datetimeFigureOut">
              <a:rPr lang="en-US" smtClean="0"/>
              <a:pPr/>
              <a:t>5/17/21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AA993-803E-6C45-B30A-D0337E1B6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Mutiny, Murder &amp;</a:t>
            </a:r>
            <a:br>
              <a:rPr lang="en-US" dirty="0" smtClean="0"/>
            </a:br>
            <a:r>
              <a:rPr lang="en-US" dirty="0" smtClean="0"/>
              <a:t>Political Controversy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Robert Hadler </a:t>
            </a:r>
          </a:p>
          <a:p>
            <a:r>
              <a:rPr lang="en-US" dirty="0"/>
              <a:t>p</a:t>
            </a:r>
            <a:r>
              <a:rPr lang="en-US" dirty="0" smtClean="0"/>
              <a:t>resentation to</a:t>
            </a:r>
          </a:p>
          <a:p>
            <a:r>
              <a:rPr lang="en-US" dirty="0" smtClean="0"/>
              <a:t>The Sydney Institute</a:t>
            </a:r>
          </a:p>
          <a:p>
            <a:r>
              <a:rPr lang="en-US" dirty="0" smtClean="0"/>
              <a:t>Tuesday, 18 May 2021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intervention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52600"/>
            <a:ext cx="2781300" cy="3639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316" y="1714500"/>
            <a:ext cx="2827083" cy="36740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5638800"/>
            <a:ext cx="3581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Prime Minister Billy </a:t>
            </a:r>
            <a:r>
              <a:rPr lang="en-US" dirty="0" smtClean="0"/>
              <a:t>Hughes</a:t>
            </a:r>
            <a:endParaRPr lang="en-US" dirty="0"/>
          </a:p>
          <a:p>
            <a:pPr algn="ctr"/>
            <a:r>
              <a:rPr lang="en-US" sz="1200" i="1" dirty="0" smtClean="0"/>
              <a:t>Australian </a:t>
            </a:r>
            <a:r>
              <a:rPr lang="en-US" sz="1200" i="1" dirty="0"/>
              <a:t>War Memorial H16071</a:t>
            </a:r>
          </a:p>
        </p:txBody>
      </p:sp>
      <p:sp>
        <p:nvSpPr>
          <p:cNvPr id="6" name="Rectangle 5"/>
          <p:cNvSpPr/>
          <p:nvPr/>
        </p:nvSpPr>
        <p:spPr>
          <a:xfrm>
            <a:off x="4495800" y="563880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Colonial </a:t>
            </a:r>
            <a:r>
              <a:rPr lang="en-US" dirty="0" smtClean="0"/>
              <a:t>Secretary</a:t>
            </a:r>
          </a:p>
          <a:p>
            <a:pPr algn="ctr"/>
            <a:r>
              <a:rPr lang="en-US" dirty="0" smtClean="0"/>
              <a:t>Viscount Alfred Milner</a:t>
            </a:r>
            <a:endParaRPr lang="en-US" dirty="0"/>
          </a:p>
          <a:p>
            <a:pPr algn="ctr"/>
            <a:r>
              <a:rPr lang="en-US" sz="1200" i="1" dirty="0" smtClean="0"/>
              <a:t>Henry </a:t>
            </a:r>
            <a:r>
              <a:rPr lang="en-US" sz="1200" i="1" dirty="0"/>
              <a:t>Walter Barnett Photograph</a:t>
            </a:r>
          </a:p>
          <a:p>
            <a:pPr algn="ctr"/>
            <a:r>
              <a:rPr lang="en-US" sz="1200" i="1" dirty="0"/>
              <a:t>National Portrait Gallery 188577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Naval resignations threatened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982" y="1676400"/>
            <a:ext cx="2781618" cy="3814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676400"/>
            <a:ext cx="2785487" cy="38144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5733871"/>
            <a:ext cx="3124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Chief of Australian Naval Staff</a:t>
            </a:r>
          </a:p>
          <a:p>
            <a:pPr algn="ctr"/>
            <a:r>
              <a:rPr lang="en-US" dirty="0" smtClean="0"/>
              <a:t>Rear </a:t>
            </a:r>
            <a:r>
              <a:rPr lang="en-US" dirty="0"/>
              <a:t>Admiral Percy Grant, RN</a:t>
            </a:r>
            <a:endParaRPr lang="en-US" dirty="0" smtClean="0"/>
          </a:p>
          <a:p>
            <a:pPr algn="ctr"/>
            <a:r>
              <a:rPr lang="en-US" sz="1200" i="1" dirty="0" smtClean="0"/>
              <a:t>Walter </a:t>
            </a:r>
            <a:r>
              <a:rPr lang="en-US" sz="1200" i="1" dirty="0" err="1"/>
              <a:t>Stoneman</a:t>
            </a:r>
            <a:r>
              <a:rPr lang="en-US" sz="1200" i="1" dirty="0"/>
              <a:t> Photograph</a:t>
            </a:r>
          </a:p>
          <a:p>
            <a:pPr algn="ctr"/>
            <a:r>
              <a:rPr lang="en-US" sz="1200" i="1" dirty="0"/>
              <a:t>National Portrait Gallery 167922</a:t>
            </a:r>
          </a:p>
        </p:txBody>
      </p:sp>
      <p:sp>
        <p:nvSpPr>
          <p:cNvPr id="6" name="Rectangle 5"/>
          <p:cNvSpPr/>
          <p:nvPr/>
        </p:nvSpPr>
        <p:spPr>
          <a:xfrm>
            <a:off x="1230412" y="5754469"/>
            <a:ext cx="3265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RAN Squadron Commander</a:t>
            </a:r>
          </a:p>
          <a:p>
            <a:pPr algn="ctr"/>
            <a:r>
              <a:rPr lang="en-US" dirty="0" smtClean="0"/>
              <a:t>Commodore John Dumaresq, RN</a:t>
            </a:r>
          </a:p>
          <a:p>
            <a:pPr algn="ctr"/>
            <a:r>
              <a:rPr lang="en-US" sz="1200" i="1" dirty="0"/>
              <a:t>Australian War Memorial 305332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8811847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 ceded to RN control again in 1939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5445204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dirty="0" smtClean="0"/>
              <a:t>Prime Minister 1939-41</a:t>
            </a:r>
          </a:p>
          <a:p>
            <a:pPr algn="ctr"/>
            <a:r>
              <a:rPr lang="en-US" dirty="0" smtClean="0"/>
              <a:t>Declaration of War</a:t>
            </a:r>
          </a:p>
          <a:p>
            <a:pPr algn="ctr"/>
            <a:r>
              <a:rPr lang="en-US" sz="1200" i="1" dirty="0" smtClean="0"/>
              <a:t>National Library of Australia, 136636422</a:t>
            </a:r>
            <a:endParaRPr lang="en-US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5445204"/>
            <a:ext cx="3505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Alexander </a:t>
            </a:r>
            <a:r>
              <a:rPr lang="en-US" dirty="0" err="1" smtClean="0"/>
              <a:t>Hore</a:t>
            </a:r>
            <a:r>
              <a:rPr lang="en-US" dirty="0" smtClean="0"/>
              <a:t>-Ruthven</a:t>
            </a:r>
          </a:p>
          <a:p>
            <a:pPr algn="ctr"/>
            <a:r>
              <a:rPr lang="en-US" dirty="0" smtClean="0"/>
              <a:t>1st Earl of Gowrie</a:t>
            </a:r>
          </a:p>
          <a:p>
            <a:pPr algn="ctr"/>
            <a:r>
              <a:rPr lang="en-US" dirty="0" smtClean="0"/>
              <a:t>Governor General</a:t>
            </a:r>
          </a:p>
          <a:p>
            <a:r>
              <a:rPr lang="en-US" sz="1200" i="1" dirty="0" smtClean="0"/>
              <a:t>Australian War Memorial Collection, P01307.001</a:t>
            </a:r>
            <a:endParaRPr lang="en-US" sz="1200" i="1" dirty="0"/>
          </a:p>
        </p:txBody>
      </p:sp>
      <p:pic>
        <p:nvPicPr>
          <p:cNvPr id="5" name="Picture 4" descr="Lord Gowri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337" y="1676400"/>
            <a:ext cx="2638663" cy="3597176"/>
          </a:xfrm>
          <a:prstGeom prst="rect">
            <a:avLst/>
          </a:prstGeom>
        </p:spPr>
      </p:pic>
      <p:pic>
        <p:nvPicPr>
          <p:cNvPr id="6" name="Picture 5" descr="Robert Menzies Declaration of Wa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63492"/>
            <a:ext cx="2682319" cy="3594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HMAS </a:t>
            </a:r>
            <a:r>
              <a:rPr lang="en-US" i="1" dirty="0" smtClean="0"/>
              <a:t>Australia </a:t>
            </a:r>
            <a:r>
              <a:rPr lang="en-US" dirty="0" smtClean="0"/>
              <a:t>II</a:t>
            </a:r>
            <a:r>
              <a:rPr lang="en-US" i="1" dirty="0" smtClean="0"/>
              <a:t> </a:t>
            </a:r>
            <a:r>
              <a:rPr lang="en-US" dirty="0" smtClean="0"/>
              <a:t>– a lucky ship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90696" y="6047601"/>
            <a:ext cx="4038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Australian War Memorial Collection, 106676</a:t>
            </a:r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62790"/>
            <a:ext cx="6172200" cy="4687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there was a Dark Secret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50507"/>
            <a:ext cx="3124747" cy="42168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6075402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Jack Riley UK pass photo</a:t>
            </a:r>
          </a:p>
          <a:p>
            <a:pPr algn="ctr"/>
            <a:r>
              <a:rPr lang="en-US" sz="1200" i="1" dirty="0" smtClean="0"/>
              <a:t>Carol Woods Collection</a:t>
            </a:r>
            <a:endParaRPr lang="en-US" sz="1200" i="1" dirty="0"/>
          </a:p>
        </p:txBody>
      </p:sp>
      <p:pic>
        <p:nvPicPr>
          <p:cNvPr id="6" name="Picture 5" descr="Burial at Sea of Jack Rile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70" y="2362200"/>
            <a:ext cx="447173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5385137"/>
            <a:ext cx="480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Burial at sea of Jack Riley, 17:00, 14 March 1942</a:t>
            </a:r>
          </a:p>
          <a:p>
            <a:pPr algn="ctr"/>
            <a:r>
              <a:rPr lang="en-US" sz="1200" i="1" dirty="0" smtClean="0"/>
              <a:t>Photograph sent to Blanche Riley by Anglican Reverend Frank Oliver</a:t>
            </a:r>
            <a:endParaRPr lang="en-US" sz="1200" i="1" dirty="0"/>
          </a:p>
          <a:p>
            <a:pPr algn="ctr"/>
            <a:r>
              <a:rPr lang="en-US" sz="1200" i="1" dirty="0" smtClean="0"/>
              <a:t>Carol Woods Collection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Court martial in </a:t>
            </a:r>
            <a:r>
              <a:rPr lang="en-US" dirty="0" err="1" smtClean="0"/>
              <a:t>Noumea</a:t>
            </a:r>
            <a:endParaRPr lang="en-US" dirty="0"/>
          </a:p>
        </p:txBody>
      </p:sp>
      <p:pic>
        <p:nvPicPr>
          <p:cNvPr id="3" name="Picture 2" descr="Captain Harold Farncom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06" y="1524000"/>
            <a:ext cx="2998394" cy="3921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5562600"/>
            <a:ext cx="2673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Captain Harold </a:t>
            </a:r>
            <a:r>
              <a:rPr lang="en-US" dirty="0" err="1" smtClean="0"/>
              <a:t>Farncomb</a:t>
            </a:r>
            <a:r>
              <a:rPr lang="en-US" dirty="0" smtClean="0"/>
              <a:t>, acted as prosecutor during the Court Martial</a:t>
            </a:r>
          </a:p>
          <a:p>
            <a:pPr algn="ctr"/>
            <a:r>
              <a:rPr lang="en-US" sz="1200" i="1" dirty="0" smtClean="0"/>
              <a:t>Australian War Memorial Collection, 305443</a:t>
            </a:r>
            <a:endParaRPr lang="en-US" i="1" dirty="0"/>
          </a:p>
        </p:txBody>
      </p:sp>
      <p:pic>
        <p:nvPicPr>
          <p:cNvPr id="5" name="Content Placeholder 6" descr="Lieutenant Trevor Rapk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84089" r="-84089"/>
          <a:stretch>
            <a:fillRect/>
          </a:stretch>
        </p:blipFill>
        <p:spPr>
          <a:xfrm>
            <a:off x="2839685" y="1524000"/>
            <a:ext cx="7066315" cy="3886201"/>
          </a:xfrm>
        </p:spPr>
      </p:pic>
      <p:sp>
        <p:nvSpPr>
          <p:cNvPr id="6" name="TextBox 5"/>
          <p:cNvSpPr txBox="1"/>
          <p:nvPr/>
        </p:nvSpPr>
        <p:spPr>
          <a:xfrm>
            <a:off x="4495800" y="56388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Paymaster Lieutenant</a:t>
            </a:r>
            <a:r>
              <a:rPr lang="en-US" dirty="0"/>
              <a:t> </a:t>
            </a:r>
            <a:r>
              <a:rPr lang="en-US" dirty="0" smtClean="0"/>
              <a:t>Trevor </a:t>
            </a:r>
            <a:r>
              <a:rPr lang="en-US" dirty="0" err="1" smtClean="0"/>
              <a:t>Rapke</a:t>
            </a:r>
            <a:endParaRPr lang="en-US" dirty="0" smtClean="0"/>
          </a:p>
          <a:p>
            <a:pPr algn="ctr"/>
            <a:r>
              <a:rPr lang="en-US" dirty="0" smtClean="0"/>
              <a:t>‘Prisoners Friend’ at the Court Martial</a:t>
            </a:r>
          </a:p>
          <a:p>
            <a:pPr algn="ctr"/>
            <a:r>
              <a:rPr lang="en-US" sz="1200" i="1" dirty="0" smtClean="0"/>
              <a:t>Jeremy </a:t>
            </a:r>
            <a:r>
              <a:rPr lang="en-US" sz="1200" i="1" dirty="0" err="1" smtClean="0"/>
              <a:t>Rapke</a:t>
            </a:r>
            <a:r>
              <a:rPr lang="en-US" sz="1200" i="1" dirty="0" smtClean="0"/>
              <a:t> Collection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Ron Gordon &amp; Ted Elias</a:t>
            </a:r>
            <a:br>
              <a:rPr lang="en-US" dirty="0" smtClean="0"/>
            </a:br>
            <a:r>
              <a:rPr lang="en-US" dirty="0" smtClean="0"/>
              <a:t>sentenced to death by hanging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p="http://schemas.openxmlformats.org/presentationml/2006/main" xmlns:ve="http://schemas.openxmlformats.org/markup-compatibility/2006" xmlns:a14="http://schemas.microsoft.com/office/drawing/2010/main" xmlns:pic="http://schemas.openxmlformats.org/drawingml/2006/picture" xmlns:a="http://schemas.openxmlformats.org/drawingml/2006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r="http://schemas.openxmlformats.org/officeDocument/2006/relationships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1938364" y="1905000"/>
            <a:ext cx="5529236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7929" y="5646003"/>
            <a:ext cx="526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Ted Elias marriage to Jean Harrison (on right)</a:t>
            </a:r>
          </a:p>
          <a:p>
            <a:pPr algn="ctr"/>
            <a:r>
              <a:rPr lang="en-US" dirty="0" smtClean="0"/>
              <a:t>with Ron Gordon and unnamed bridesmaid (on left)</a:t>
            </a:r>
          </a:p>
          <a:p>
            <a:pPr algn="ctr"/>
            <a:r>
              <a:rPr lang="en-US" sz="1200" i="1" dirty="0" smtClean="0"/>
              <a:t>Giles Yates Collection: </a:t>
            </a:r>
            <a:r>
              <a:rPr lang="en-US" sz="1200" i="1" dirty="0" err="1" smtClean="0"/>
              <a:t>ancestry.com.au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Court appeal rejected</a:t>
            </a:r>
            <a:endParaRPr lang="en-US" dirty="0"/>
          </a:p>
        </p:txBody>
      </p:sp>
      <p:pic>
        <p:nvPicPr>
          <p:cNvPr id="3" name="Picture 2" descr="Edward_McTiernan_19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1200"/>
            <a:ext cx="1852000" cy="2540508"/>
          </a:xfrm>
          <a:prstGeom prst="rect">
            <a:avLst/>
          </a:prstGeom>
        </p:spPr>
      </p:pic>
      <p:pic>
        <p:nvPicPr>
          <p:cNvPr id="4" name="Picture 3" descr="George_Ri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981200"/>
            <a:ext cx="2041480" cy="2540508"/>
          </a:xfrm>
          <a:prstGeom prst="rect">
            <a:avLst/>
          </a:prstGeom>
        </p:spPr>
      </p:pic>
      <p:pic>
        <p:nvPicPr>
          <p:cNvPr id="5" name="Picture 4" descr="Hayden_Stark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39" y="1981200"/>
            <a:ext cx="1916561" cy="2540508"/>
          </a:xfrm>
          <a:prstGeom prst="rect">
            <a:avLst/>
          </a:prstGeom>
        </p:spPr>
      </p:pic>
      <p:pic>
        <p:nvPicPr>
          <p:cNvPr id="6" name="Picture 5" descr="Dudley William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328" y="1981200"/>
            <a:ext cx="1431272" cy="2540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Edward </a:t>
            </a:r>
            <a:r>
              <a:rPr lang="en-US" dirty="0" err="1" smtClean="0"/>
              <a:t>McTiernan</a:t>
            </a:r>
            <a:endParaRPr lang="en-US" dirty="0" smtClean="0"/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7432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George Rich, PC, KCMG, KC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4770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 Sir Hayden Starke, KCMG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759404"/>
            <a:ext cx="185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Sir Dudley Williams</a:t>
            </a:r>
          </a:p>
          <a:p>
            <a:pPr algn="ctr"/>
            <a:r>
              <a:rPr lang="en-US" sz="1200" i="1" dirty="0" err="1" smtClean="0"/>
              <a:t>hcourt.gov.au</a:t>
            </a:r>
            <a:endParaRPr lang="en-US" sz="1200" i="1" dirty="0" smtClean="0"/>
          </a:p>
          <a:p>
            <a:pPr algn="ctr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Diplomatic stand-off</a:t>
            </a:r>
            <a:endParaRPr lang="en-US" dirty="0"/>
          </a:p>
        </p:txBody>
      </p:sp>
      <p:pic>
        <p:nvPicPr>
          <p:cNvPr id="3" name="Picture 2" descr="Robert_Gascoyne-Cecil_19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295400"/>
            <a:ext cx="2786662" cy="396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5410200"/>
            <a:ext cx="403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Robert </a:t>
            </a:r>
            <a:r>
              <a:rPr lang="en-US" dirty="0" err="1" smtClean="0"/>
              <a:t>Gascoyne</a:t>
            </a:r>
            <a:r>
              <a:rPr lang="en-US" dirty="0" smtClean="0"/>
              <a:t>-Cecil, </a:t>
            </a:r>
          </a:p>
          <a:p>
            <a:pPr algn="ctr"/>
            <a:r>
              <a:rPr lang="en-US" dirty="0" smtClean="0"/>
              <a:t>Viscount </a:t>
            </a:r>
            <a:r>
              <a:rPr lang="en-US" dirty="0" err="1" smtClean="0"/>
              <a:t>Cranborne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Secretary of State for the Colonies </a:t>
            </a:r>
          </a:p>
          <a:p>
            <a:pPr algn="ctr"/>
            <a:r>
              <a:rPr lang="en-US" dirty="0" smtClean="0"/>
              <a:t>agreed to early release</a:t>
            </a:r>
          </a:p>
          <a:p>
            <a:pPr algn="ctr"/>
            <a:r>
              <a:rPr lang="en-US" sz="1200" i="1" dirty="0" err="1" smtClean="0"/>
              <a:t>Yousuf</a:t>
            </a:r>
            <a:r>
              <a:rPr lang="en-US" sz="1200" i="1" dirty="0" smtClean="0"/>
              <a:t> Karsh, Dutch National Archives, 902-2081</a:t>
            </a:r>
            <a:endParaRPr lang="en-US" sz="12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616" y="1295400"/>
            <a:ext cx="2941372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3000" y="5410200"/>
            <a:ext cx="3124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First Lord of the Admiralty, Walter Long, proposed a long staged release of the prisoners</a:t>
            </a:r>
          </a:p>
          <a:p>
            <a:pPr algn="ctr"/>
            <a:r>
              <a:rPr lang="en-US" sz="1200" dirty="0" err="1" smtClean="0"/>
              <a:t>Wikimedia</a:t>
            </a:r>
            <a:r>
              <a:rPr lang="en-US" sz="1200" dirty="0" smtClean="0"/>
              <a:t> Commons</a:t>
            </a:r>
          </a:p>
          <a:p>
            <a:pPr algn="ctr"/>
            <a:r>
              <a:rPr lang="en-US" sz="1200" dirty="0" smtClean="0"/>
              <a:t>National Portrait Gallery 198816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144000" cy="292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Royal clemency</a:t>
            </a:r>
            <a:endParaRPr lang="en-US" dirty="0"/>
          </a:p>
        </p:txBody>
      </p:sp>
      <p:pic>
        <p:nvPicPr>
          <p:cNvPr id="3" name="Picture 2" descr="King_George_VI_of_England,_formal_photo_portrait,_circa_1940-19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524000"/>
            <a:ext cx="2819400" cy="3900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5659092"/>
            <a:ext cx="3810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H. M. King George VI of England</a:t>
            </a:r>
          </a:p>
          <a:p>
            <a:pPr algn="ctr"/>
            <a:r>
              <a:rPr lang="en-US" sz="1200" i="1" dirty="0" smtClean="0"/>
              <a:t>Matson (G Eric and Edith) Photograph collection</a:t>
            </a:r>
          </a:p>
          <a:p>
            <a:pPr algn="ctr"/>
            <a:r>
              <a:rPr lang="en-US" sz="1200" i="1" dirty="0" smtClean="0"/>
              <a:t>US Library of Congress, 04464</a:t>
            </a:r>
            <a:endParaRPr lang="en-US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Statute of Westminster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587460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Opposition Leader, Robert </a:t>
            </a:r>
            <a:r>
              <a:rPr lang="en-US" dirty="0" err="1" smtClean="0"/>
              <a:t>Menzies</a:t>
            </a:r>
            <a:endParaRPr lang="en-US" dirty="0" smtClean="0"/>
          </a:p>
          <a:p>
            <a:pPr algn="ctr"/>
            <a:r>
              <a:rPr lang="en-US" sz="1200" i="1" dirty="0" smtClean="0"/>
              <a:t>National Library of Australia, 136264652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05400" y="5846802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Bert </a:t>
            </a:r>
            <a:r>
              <a:rPr lang="en-US" dirty="0" err="1" smtClean="0"/>
              <a:t>Evatt</a:t>
            </a:r>
            <a:r>
              <a:rPr lang="en-US" dirty="0" smtClean="0"/>
              <a:t> listening to debate</a:t>
            </a:r>
          </a:p>
          <a:p>
            <a:pPr algn="ctr"/>
            <a:r>
              <a:rPr lang="en-US" sz="1200" i="1" dirty="0" smtClean="0"/>
              <a:t>State Library of NSW, 110316141</a:t>
            </a:r>
          </a:p>
        </p:txBody>
      </p:sp>
      <p:pic>
        <p:nvPicPr>
          <p:cNvPr id="9" name="Picture 8" descr="Bert Evatt listening to deb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88" y="1611971"/>
            <a:ext cx="2801112" cy="3985322"/>
          </a:xfrm>
          <a:prstGeom prst="rect">
            <a:avLst/>
          </a:prstGeom>
        </p:spPr>
      </p:pic>
      <p:pic>
        <p:nvPicPr>
          <p:cNvPr id="10" name="Picture 9" descr="Robert Menzi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600199"/>
            <a:ext cx="2985133" cy="3997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If it can be avoided, Australia should not place our servicemen and women under the control of allied countries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Past experience shows allied countries will not be very sympathetic to Australian mitigation requests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Popular political intervention in military matters undermines the chain of command and military discipline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Five working class boys joined the RAN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057400"/>
            <a:ext cx="1633503" cy="27577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057401"/>
            <a:ext cx="1633503" cy="2757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9905" y="2057400"/>
            <a:ext cx="1711198" cy="2757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145" y="2057400"/>
            <a:ext cx="1703558" cy="2757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903" y="2057401"/>
            <a:ext cx="1703560" cy="27577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297" y="4992470"/>
            <a:ext cx="1633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Dal</a:t>
            </a:r>
            <a:r>
              <a:rPr lang="en-US" dirty="0"/>
              <a:t> Rudd</a:t>
            </a:r>
          </a:p>
          <a:p>
            <a:pPr algn="ctr"/>
            <a:r>
              <a:rPr lang="en-US" sz="1200" i="1" dirty="0"/>
              <a:t>NRS2467, 3/6101/16644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000" y="4992470"/>
            <a:ext cx="16335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Lenny Rudd</a:t>
            </a:r>
          </a:p>
          <a:p>
            <a:pPr algn="ctr"/>
            <a:r>
              <a:rPr lang="en-US" sz="1200" i="1" dirty="0" smtClean="0"/>
              <a:t>NRS2467, 3</a:t>
            </a:r>
            <a:r>
              <a:rPr lang="en-US" sz="1200" i="1" dirty="0"/>
              <a:t>/6101/16647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79904" y="4992470"/>
            <a:ext cx="17602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Bill McIntosh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34000" y="4992470"/>
            <a:ext cx="17097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Pitta</a:t>
            </a:r>
            <a:r>
              <a:rPr lang="en-US" dirty="0"/>
              <a:t> Thompson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62800" y="4992470"/>
            <a:ext cx="17111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Ken Paterson</a:t>
            </a:r>
          </a:p>
          <a:p>
            <a:pPr algn="ctr"/>
            <a:r>
              <a:rPr lang="en-US" sz="1200" i="1" dirty="0" smtClean="0"/>
              <a:t>NRS2467</a:t>
            </a:r>
          </a:p>
          <a:p>
            <a:pPr algn="ctr"/>
            <a:r>
              <a:rPr lang="en-US" sz="1200" i="1" dirty="0" smtClean="0"/>
              <a:t>3</a:t>
            </a:r>
            <a:r>
              <a:rPr lang="en-US" sz="1200" i="1" dirty="0"/>
              <a:t>/6101/16646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new Australian fleet 1913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371600"/>
            <a:ext cx="5720780" cy="3937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0" y="5542002"/>
            <a:ext cx="401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 </a:t>
            </a:r>
            <a:r>
              <a:rPr lang="en-US" dirty="0" smtClean="0"/>
              <a:t>in Sydney </a:t>
            </a:r>
            <a:r>
              <a:rPr lang="en-US" dirty="0" err="1" smtClean="0"/>
              <a:t>Harbour</a:t>
            </a:r>
            <a:endParaRPr lang="en-US" dirty="0" smtClean="0"/>
          </a:p>
          <a:p>
            <a:pPr algn="ctr"/>
            <a:r>
              <a:rPr lang="en-US" sz="1200" dirty="0" smtClean="0"/>
              <a:t>Australian War Memorial 300249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RAN </a:t>
            </a:r>
            <a:r>
              <a:rPr lang="en-US" dirty="0"/>
              <a:t>t</a:t>
            </a:r>
            <a:r>
              <a:rPr lang="en-US" dirty="0" smtClean="0"/>
              <a:t>ransferred to RN control </a:t>
            </a:r>
            <a:r>
              <a:rPr lang="en-US" dirty="0"/>
              <a:t>i</a:t>
            </a:r>
            <a:r>
              <a:rPr lang="en-US" dirty="0" smtClean="0"/>
              <a:t>n 1914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24000"/>
            <a:ext cx="342900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24000"/>
            <a:ext cx="2918135" cy="4038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66800" y="5791200"/>
            <a:ext cx="29181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Prime Minister Joseph </a:t>
            </a:r>
            <a:r>
              <a:rPr lang="en-US" dirty="0"/>
              <a:t>Cook</a:t>
            </a:r>
            <a:endParaRPr lang="en-US" dirty="0" smtClean="0"/>
          </a:p>
          <a:p>
            <a:pPr algn="ctr"/>
            <a:r>
              <a:rPr lang="en-US" sz="1200" i="1" dirty="0" smtClean="0"/>
              <a:t>The </a:t>
            </a:r>
            <a:r>
              <a:rPr lang="en-US" sz="1200" i="1" dirty="0"/>
              <a:t>Swiss Studios Photograph</a:t>
            </a:r>
          </a:p>
          <a:p>
            <a:pPr algn="ctr"/>
            <a:r>
              <a:rPr lang="en-US" sz="1200" i="1" dirty="0"/>
              <a:t>National Library of Australia</a:t>
            </a:r>
          </a:p>
          <a:p>
            <a:pPr algn="ctr"/>
            <a:r>
              <a:rPr lang="en-US" sz="1200" i="1" dirty="0"/>
              <a:t>136285375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5791200"/>
            <a:ext cx="342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Governor </a:t>
            </a:r>
            <a:r>
              <a:rPr lang="en-US" dirty="0"/>
              <a:t>General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Sir Ronald Munro </a:t>
            </a:r>
            <a:r>
              <a:rPr lang="en-US" dirty="0"/>
              <a:t>Ferguson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smtClean="0"/>
              <a:t>Novar </a:t>
            </a:r>
            <a:r>
              <a:rPr lang="en-US" sz="1200" i="1" dirty="0"/>
              <a:t>Collection</a:t>
            </a:r>
          </a:p>
          <a:p>
            <a:pPr algn="ctr"/>
            <a:r>
              <a:rPr lang="en-US" sz="1200" i="1" dirty="0"/>
              <a:t>National Library of Australia 11450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HMAS </a:t>
            </a:r>
            <a:r>
              <a:rPr lang="en-US" i="1" dirty="0" smtClean="0"/>
              <a:t>Australia </a:t>
            </a:r>
            <a:r>
              <a:rPr lang="en-US" dirty="0" smtClean="0"/>
              <a:t>I - an </a:t>
            </a:r>
            <a:r>
              <a:rPr lang="en-US" dirty="0"/>
              <a:t>u</a:t>
            </a:r>
            <a:r>
              <a:rPr lang="en-US" dirty="0" smtClean="0"/>
              <a:t>nlucky ship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860" y="2514600"/>
            <a:ext cx="3389340" cy="2546350"/>
          </a:xfrm>
          <a:prstGeom prst="rect">
            <a:avLst/>
          </a:prstGeom>
        </p:spPr>
      </p:pic>
      <p:pic>
        <p:nvPicPr>
          <p:cNvPr id="6" name="Picture 5" descr="HMAS Australia passing under the Forth Bridge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133600"/>
            <a:ext cx="2527548" cy="3657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87860" y="5334000"/>
            <a:ext cx="33893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Stokers cleaning the furnaces</a:t>
            </a:r>
          </a:p>
          <a:p>
            <a:pPr algn="ctr"/>
            <a:r>
              <a:rPr lang="en-US" sz="1200" i="1" dirty="0"/>
              <a:t>Australian War Memorial </a:t>
            </a:r>
            <a:r>
              <a:rPr lang="en-US" sz="1200" i="1" dirty="0" smtClean="0"/>
              <a:t>EN00535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38200" y="6019800"/>
            <a:ext cx="3124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HMAS </a:t>
            </a:r>
            <a:r>
              <a:rPr lang="en-US" i="1" dirty="0" smtClean="0"/>
              <a:t>Australia</a:t>
            </a:r>
            <a:r>
              <a:rPr lang="en-US" dirty="0" smtClean="0"/>
              <a:t> I in North Sea</a:t>
            </a:r>
          </a:p>
          <a:p>
            <a:pPr algn="ctr"/>
            <a:r>
              <a:rPr lang="en-US" sz="1200" i="1" dirty="0" smtClean="0"/>
              <a:t>Australian War Memorial EN0540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Mutiny in Fremantle - 1 June 1919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828800"/>
            <a:ext cx="5029200" cy="355002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56388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HMAS </a:t>
            </a:r>
            <a:r>
              <a:rPr lang="en-US" i="1" dirty="0"/>
              <a:t>Australia</a:t>
            </a:r>
            <a:r>
              <a:rPr lang="en-US" dirty="0" smtClean="0"/>
              <a:t> I moored </a:t>
            </a:r>
            <a:r>
              <a:rPr lang="en-US" dirty="0"/>
              <a:t>at Fremantle</a:t>
            </a:r>
          </a:p>
          <a:p>
            <a:pPr algn="ctr"/>
            <a:r>
              <a:rPr lang="en-US" sz="1200" i="1" dirty="0"/>
              <a:t>Roy Phelan collection</a:t>
            </a:r>
          </a:p>
          <a:p>
            <a:pPr algn="ctr"/>
            <a:r>
              <a:rPr lang="en-US" sz="1200" i="1" dirty="0"/>
              <a:t>Courtesy of the Australian Naval Historical Society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Court martial in Sydney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676400"/>
            <a:ext cx="2260600" cy="3463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77" y="1676400"/>
            <a:ext cx="2484523" cy="34638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" y="5380672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Commodore John </a:t>
            </a:r>
            <a:r>
              <a:rPr lang="en-US" dirty="0" err="1"/>
              <a:t>Glossop</a:t>
            </a:r>
            <a:endParaRPr lang="en-US" dirty="0"/>
          </a:p>
          <a:p>
            <a:pPr algn="ctr"/>
            <a:r>
              <a:rPr lang="en-US" dirty="0"/>
              <a:t>President of </a:t>
            </a:r>
            <a:r>
              <a:rPr lang="en-US" dirty="0" smtClean="0"/>
              <a:t>the</a:t>
            </a:r>
            <a:r>
              <a:rPr lang="en-US" dirty="0"/>
              <a:t> </a:t>
            </a:r>
            <a:r>
              <a:rPr lang="en-US" dirty="0" smtClean="0"/>
              <a:t>Court Martial</a:t>
            </a:r>
          </a:p>
          <a:p>
            <a:pPr algn="ctr"/>
            <a:r>
              <a:rPr lang="en-US" sz="1200" i="1" dirty="0"/>
              <a:t>Australian War Memorial</a:t>
            </a:r>
          </a:p>
          <a:p>
            <a:pPr algn="ctr"/>
            <a:r>
              <a:rPr lang="en-US" sz="1200" i="1" dirty="0"/>
              <a:t>ART 03352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5380672"/>
            <a:ext cx="3962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Dick Orchard, MP</a:t>
            </a:r>
          </a:p>
          <a:p>
            <a:pPr algn="ctr"/>
            <a:r>
              <a:rPr lang="en-US" dirty="0"/>
              <a:t>‘Prisoners Friend’ </a:t>
            </a:r>
            <a:r>
              <a:rPr lang="en-US" dirty="0" smtClean="0"/>
              <a:t>at the </a:t>
            </a:r>
            <a:r>
              <a:rPr lang="en-US" dirty="0"/>
              <a:t>Court Martial</a:t>
            </a:r>
          </a:p>
          <a:p>
            <a:pPr algn="ctr"/>
            <a:r>
              <a:rPr lang="en-US" sz="1200" i="1" dirty="0"/>
              <a:t>Fairfax Archives</a:t>
            </a:r>
          </a:p>
          <a:p>
            <a:pPr algn="ctr"/>
            <a:r>
              <a:rPr lang="en-US" sz="1200" i="1" dirty="0"/>
              <a:t>National Library of Australia 162839118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Political </a:t>
            </a:r>
            <a:r>
              <a:rPr lang="en-US" dirty="0" err="1"/>
              <a:t>f</a:t>
            </a:r>
            <a:r>
              <a:rPr lang="en-US" dirty="0" err="1" smtClean="0"/>
              <a:t>urore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52600"/>
            <a:ext cx="2432050" cy="340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672" y="1752600"/>
            <a:ext cx="2434127" cy="33966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8800" y="5408473"/>
            <a:ext cx="24320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NSW Labor Senator</a:t>
            </a:r>
          </a:p>
          <a:p>
            <a:pPr algn="ctr"/>
            <a:r>
              <a:rPr lang="en-US" dirty="0"/>
              <a:t>Albert Gardiner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smtClean="0"/>
              <a:t>National </a:t>
            </a:r>
            <a:r>
              <a:rPr lang="en-US" sz="1200" i="1" dirty="0"/>
              <a:t>Library of Australia</a:t>
            </a:r>
          </a:p>
          <a:p>
            <a:pPr algn="ctr"/>
            <a:r>
              <a:rPr lang="en-US" sz="1200" i="1" dirty="0"/>
              <a:t>136795617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2400" y="540847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Acting Navy Minister</a:t>
            </a:r>
          </a:p>
          <a:p>
            <a:pPr algn="ctr"/>
            <a:r>
              <a:rPr lang="en-US" dirty="0"/>
              <a:t>Alec </a:t>
            </a:r>
            <a:r>
              <a:rPr lang="en-US" dirty="0" err="1"/>
              <a:t>Poynton</a:t>
            </a:r>
            <a:r>
              <a:rPr lang="en-US" dirty="0"/>
              <a:t> MP</a:t>
            </a:r>
            <a:r>
              <a:rPr lang="en-US" dirty="0" smtClean="0"/>
              <a:t> </a:t>
            </a:r>
          </a:p>
          <a:p>
            <a:pPr algn="ctr"/>
            <a:r>
              <a:rPr lang="en-US" sz="1200" i="1" dirty="0" err="1" smtClean="0"/>
              <a:t>Broothorn</a:t>
            </a:r>
            <a:r>
              <a:rPr lang="en-US" sz="1200" i="1" dirty="0" smtClean="0"/>
              <a:t> </a:t>
            </a:r>
            <a:r>
              <a:rPr lang="en-US" sz="1200" i="1" dirty="0"/>
              <a:t>Studios Photograph</a:t>
            </a:r>
          </a:p>
          <a:p>
            <a:pPr algn="ctr"/>
            <a:r>
              <a:rPr lang="en-US" sz="1200" i="1" dirty="0"/>
              <a:t>National Library of Australia</a:t>
            </a:r>
          </a:p>
          <a:p>
            <a:pPr algn="ctr"/>
            <a:r>
              <a:rPr lang="en-US" sz="1200" i="1" dirty="0"/>
              <a:t>136692261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759</Words>
  <Application>Microsoft Macintosh PowerPoint</Application>
  <PresentationFormat>On-screen Show (4:3)</PresentationFormat>
  <Paragraphs>147</Paragraphs>
  <Slides>22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Mutiny, Murder &amp; Political Controversy</vt:lpstr>
      <vt:lpstr>Slide 2</vt:lpstr>
      <vt:lpstr>Five working class boys joined the RAN</vt:lpstr>
      <vt:lpstr>The new Australian fleet 1913</vt:lpstr>
      <vt:lpstr>RAN transferred to RN control in 1914</vt:lpstr>
      <vt:lpstr>HMAS Australia I - an unlucky ship</vt:lpstr>
      <vt:lpstr>Mutiny in Fremantle - 1 June 1919</vt:lpstr>
      <vt:lpstr>Court martial in Sydney</vt:lpstr>
      <vt:lpstr>Political furore</vt:lpstr>
      <vt:lpstr>Diplomatic intervention</vt:lpstr>
      <vt:lpstr>Naval resignations threatened</vt:lpstr>
      <vt:lpstr>Slide 12</vt:lpstr>
      <vt:lpstr>RAN ceded to RN control again in 1939</vt:lpstr>
      <vt:lpstr>   HMAS Australia II – a lucky ship </vt:lpstr>
      <vt:lpstr>But there was a Dark Secret</vt:lpstr>
      <vt:lpstr>Court martial in Noumea</vt:lpstr>
      <vt:lpstr>Ron Gordon &amp; Ted Elias sentenced to death by hanging</vt:lpstr>
      <vt:lpstr>High Court appeal rejected</vt:lpstr>
      <vt:lpstr>Diplomatic stand-off</vt:lpstr>
      <vt:lpstr>Royal clemency</vt:lpstr>
      <vt:lpstr>The Statute of Westminster</vt:lpstr>
      <vt:lpstr>Conclusions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Sovereign Control</dc:title>
  <dc:creator>Robert Hadler </dc:creator>
  <cp:lastModifiedBy>Robert Hadler </cp:lastModifiedBy>
  <cp:revision>30</cp:revision>
  <dcterms:created xsi:type="dcterms:W3CDTF">2021-05-17T00:58:10Z</dcterms:created>
  <dcterms:modified xsi:type="dcterms:W3CDTF">2021-05-17T01:02:31Z</dcterms:modified>
</cp:coreProperties>
</file>