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99" r:id="rId3"/>
    <p:sldId id="261" r:id="rId4"/>
    <p:sldId id="266" r:id="rId5"/>
    <p:sldId id="301" r:id="rId6"/>
    <p:sldId id="265" r:id="rId7"/>
    <p:sldId id="270" r:id="rId8"/>
    <p:sldId id="275" r:id="rId9"/>
    <p:sldId id="271" r:id="rId10"/>
    <p:sldId id="272" r:id="rId11"/>
    <p:sldId id="273" r:id="rId12"/>
    <p:sldId id="274" r:id="rId13"/>
    <p:sldId id="277" r:id="rId14"/>
    <p:sldId id="302" r:id="rId15"/>
    <p:sldId id="279" r:id="rId16"/>
    <p:sldId id="280" r:id="rId17"/>
    <p:sldId id="281" r:id="rId18"/>
    <p:sldId id="282" r:id="rId19"/>
    <p:sldId id="286" r:id="rId20"/>
    <p:sldId id="300" r:id="rId21"/>
    <p:sldId id="295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139" d="100"/>
          <a:sy n="139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02D5-4A15-F44A-A246-419C319D0CAB}" type="datetimeFigureOut">
              <a:rPr lang="en-US" smtClean="0"/>
              <a:pPr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Mutiny, Murder &amp;</a:t>
            </a:r>
            <a:br>
              <a:rPr lang="en-US" dirty="0" smtClean="0"/>
            </a:br>
            <a:r>
              <a:rPr lang="en-US" dirty="0" smtClean="0"/>
              <a:t>Political Controversy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Robert Hadler </a:t>
            </a:r>
          </a:p>
          <a:p>
            <a:r>
              <a:rPr lang="en-US" dirty="0"/>
              <a:t>p</a:t>
            </a:r>
            <a:r>
              <a:rPr lang="en-US" dirty="0" smtClean="0"/>
              <a:t>resentation to the</a:t>
            </a:r>
          </a:p>
          <a:p>
            <a:r>
              <a:rPr lang="en-US" dirty="0" smtClean="0"/>
              <a:t>Samuel Griffith Society</a:t>
            </a:r>
          </a:p>
          <a:p>
            <a:r>
              <a:rPr lang="en-US" dirty="0" smtClean="0"/>
              <a:t>Thursday, 6 May 2021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Diplomatic intervention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2600"/>
            <a:ext cx="2781300" cy="3639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316" y="1714500"/>
            <a:ext cx="2827083" cy="3674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5638800"/>
            <a:ext cx="3581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Prime Minister Billy </a:t>
            </a:r>
            <a:r>
              <a:rPr lang="en-US" dirty="0" smtClean="0"/>
              <a:t>Hughes</a:t>
            </a:r>
            <a:endParaRPr lang="en-US" dirty="0"/>
          </a:p>
          <a:p>
            <a:pPr algn="ctr"/>
            <a:r>
              <a:rPr lang="en-US" sz="1200" i="1" dirty="0" smtClean="0"/>
              <a:t>Australian </a:t>
            </a:r>
            <a:r>
              <a:rPr lang="en-US" sz="1200" i="1" dirty="0"/>
              <a:t>War Memorial H16071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56388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Colonial </a:t>
            </a:r>
            <a:r>
              <a:rPr lang="en-US" dirty="0" smtClean="0"/>
              <a:t>Secretary</a:t>
            </a:r>
          </a:p>
          <a:p>
            <a:pPr algn="ctr"/>
            <a:r>
              <a:rPr lang="en-US" dirty="0" smtClean="0"/>
              <a:t>Viscount Alfred Milner</a:t>
            </a:r>
            <a:endParaRPr lang="en-US" dirty="0"/>
          </a:p>
          <a:p>
            <a:pPr algn="ctr"/>
            <a:r>
              <a:rPr lang="en-US" sz="1200" i="1" dirty="0" smtClean="0"/>
              <a:t>Henry </a:t>
            </a:r>
            <a:r>
              <a:rPr lang="en-US" sz="1200" i="1" dirty="0"/>
              <a:t>Walter Barnett Photograph</a:t>
            </a:r>
          </a:p>
          <a:p>
            <a:pPr algn="ctr"/>
            <a:r>
              <a:rPr lang="en-US" sz="1200" i="1" dirty="0"/>
              <a:t>National Portrait Gallery 188577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Naval resignations avoided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982" y="1676400"/>
            <a:ext cx="2781618" cy="3814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76400"/>
            <a:ext cx="2785487" cy="3814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5733871"/>
            <a:ext cx="312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Chief of Australian Naval Staff</a:t>
            </a:r>
          </a:p>
          <a:p>
            <a:pPr algn="ctr"/>
            <a:r>
              <a:rPr lang="en-US" dirty="0" smtClean="0"/>
              <a:t>Rear </a:t>
            </a:r>
            <a:r>
              <a:rPr lang="en-US" dirty="0"/>
              <a:t>Admiral Percy Grant, RN</a:t>
            </a:r>
            <a:endParaRPr lang="en-US" dirty="0" smtClean="0"/>
          </a:p>
          <a:p>
            <a:pPr algn="ctr"/>
            <a:r>
              <a:rPr lang="en-US" sz="1200" i="1" dirty="0" smtClean="0"/>
              <a:t>Walter </a:t>
            </a:r>
            <a:r>
              <a:rPr lang="en-US" sz="1200" i="1" dirty="0" err="1"/>
              <a:t>Stoneman</a:t>
            </a:r>
            <a:r>
              <a:rPr lang="en-US" sz="1200" i="1" dirty="0"/>
              <a:t> Photograph</a:t>
            </a:r>
          </a:p>
          <a:p>
            <a:pPr algn="ctr"/>
            <a:r>
              <a:rPr lang="en-US" sz="1200" i="1" dirty="0"/>
              <a:t>National Portrait Gallery 167922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0412" y="5754469"/>
            <a:ext cx="3265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RAN Squadron Commander</a:t>
            </a:r>
          </a:p>
          <a:p>
            <a:pPr algn="ctr"/>
            <a:r>
              <a:rPr lang="en-US" dirty="0" smtClean="0"/>
              <a:t>Commodore John Dumaresq, RN</a:t>
            </a:r>
          </a:p>
          <a:p>
            <a:pPr algn="ctr"/>
            <a:r>
              <a:rPr lang="en-US" sz="1200" i="1" dirty="0"/>
              <a:t>Australian War Memorial 305332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881184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 ceded to RN control again in 1939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5445204"/>
            <a:ext cx="289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dirty="0" smtClean="0"/>
              <a:t>Prime Minister 1939-41</a:t>
            </a:r>
          </a:p>
          <a:p>
            <a:pPr algn="ctr"/>
            <a:r>
              <a:rPr lang="en-US" dirty="0" smtClean="0"/>
              <a:t>Declaration of War</a:t>
            </a:r>
          </a:p>
          <a:p>
            <a:pPr algn="ctr"/>
            <a:r>
              <a:rPr lang="en-US" sz="1200" i="1" dirty="0" smtClean="0"/>
              <a:t>National Library of Australia, 136636422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5445204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Alexander </a:t>
            </a:r>
            <a:r>
              <a:rPr lang="en-US" dirty="0" err="1" smtClean="0"/>
              <a:t>Hore</a:t>
            </a:r>
            <a:r>
              <a:rPr lang="en-US" dirty="0" smtClean="0"/>
              <a:t>-Ruthven</a:t>
            </a:r>
          </a:p>
          <a:p>
            <a:pPr algn="ctr"/>
            <a:r>
              <a:rPr lang="en-US" dirty="0" smtClean="0"/>
              <a:t>1st Earl of Gowrie</a:t>
            </a:r>
          </a:p>
          <a:p>
            <a:pPr algn="ctr"/>
            <a:r>
              <a:rPr lang="en-US" dirty="0" smtClean="0"/>
              <a:t>Governor General</a:t>
            </a:r>
          </a:p>
          <a:p>
            <a:r>
              <a:rPr lang="en-US" sz="1200" i="1" dirty="0" smtClean="0"/>
              <a:t>Australian War Memorial Collection, P01307.001</a:t>
            </a:r>
            <a:endParaRPr lang="en-US" sz="1200" i="1" dirty="0"/>
          </a:p>
        </p:txBody>
      </p:sp>
      <p:pic>
        <p:nvPicPr>
          <p:cNvPr id="5" name="Picture 4" descr="Lord Gowr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337" y="1676400"/>
            <a:ext cx="2638663" cy="3597176"/>
          </a:xfrm>
          <a:prstGeom prst="rect">
            <a:avLst/>
          </a:prstGeom>
        </p:spPr>
      </p:pic>
      <p:pic>
        <p:nvPicPr>
          <p:cNvPr id="6" name="Picture 5" descr="Robert Menzies Declaration of W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63492"/>
            <a:ext cx="2682319" cy="3594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lucky &amp; happy ship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3657600" cy="2672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999411"/>
            <a:ext cx="4058796" cy="2578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813443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II with Taskforce 44 into the Coral Sea, 1942</a:t>
            </a:r>
          </a:p>
          <a:p>
            <a:pPr algn="ctr"/>
            <a:r>
              <a:rPr lang="en-US" sz="1200" i="1" dirty="0" smtClean="0"/>
              <a:t>Australian War Memorial Collection, P02497.004</a:t>
            </a:r>
            <a:endParaRPr lang="en-US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813443"/>
            <a:ext cx="405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Seaman at 2</a:t>
            </a:r>
            <a:r>
              <a:rPr lang="en-US" baseline="30000" dirty="0" smtClean="0"/>
              <a:t>nd</a:t>
            </a:r>
            <a:r>
              <a:rPr lang="en-US" dirty="0" smtClean="0"/>
              <a:t> degree readiness</a:t>
            </a:r>
          </a:p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II in the Coral Sea, 1942</a:t>
            </a:r>
          </a:p>
          <a:p>
            <a:pPr algn="ctr"/>
            <a:r>
              <a:rPr lang="en-US" sz="1200" i="1" dirty="0" smtClean="0"/>
              <a:t>Australian War Memorial Collection, 305217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Jack Riley murdered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50507"/>
            <a:ext cx="3124747" cy="4216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075402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Jack Riley UK pass photo</a:t>
            </a:r>
          </a:p>
          <a:p>
            <a:pPr algn="ctr"/>
            <a:r>
              <a:rPr lang="en-US" sz="1200" i="1" dirty="0" smtClean="0"/>
              <a:t>Carol Woods Collection</a:t>
            </a:r>
            <a:endParaRPr lang="en-US" sz="1200" i="1" dirty="0"/>
          </a:p>
        </p:txBody>
      </p:sp>
      <p:pic>
        <p:nvPicPr>
          <p:cNvPr id="6" name="Picture 5" descr="Burial at Sea of Jack Ril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070" y="2362200"/>
            <a:ext cx="447173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5385137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Burial at sea of Jack Riley, 17:00, 14 March 1942</a:t>
            </a:r>
          </a:p>
          <a:p>
            <a:pPr algn="ctr"/>
            <a:r>
              <a:rPr lang="en-US" sz="1200" i="1" dirty="0" smtClean="0"/>
              <a:t>Photograph sent to Blanche Riley by Anglican Reverend Frank Oliver</a:t>
            </a:r>
            <a:endParaRPr lang="en-US" sz="1200" i="1" dirty="0"/>
          </a:p>
          <a:p>
            <a:pPr algn="ctr"/>
            <a:r>
              <a:rPr lang="en-US" sz="1200" i="1" dirty="0" smtClean="0"/>
              <a:t>Carol Woods Collection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Court martial in </a:t>
            </a:r>
            <a:r>
              <a:rPr lang="en-US" dirty="0" err="1" smtClean="0"/>
              <a:t>Noumea</a:t>
            </a:r>
            <a:endParaRPr lang="en-US" dirty="0"/>
          </a:p>
        </p:txBody>
      </p:sp>
      <p:pic>
        <p:nvPicPr>
          <p:cNvPr id="3" name="Picture 2" descr="Captain Harold Farncom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06" y="1524000"/>
            <a:ext cx="2998394" cy="3921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562600"/>
            <a:ext cx="2673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Captain Harold </a:t>
            </a:r>
            <a:r>
              <a:rPr lang="en-US" dirty="0" err="1" smtClean="0"/>
              <a:t>Farncomb</a:t>
            </a:r>
            <a:r>
              <a:rPr lang="en-US" dirty="0" smtClean="0"/>
              <a:t>, acted as prosecutor during the Court Martial</a:t>
            </a:r>
          </a:p>
          <a:p>
            <a:pPr algn="ctr"/>
            <a:r>
              <a:rPr lang="en-US" sz="1200" i="1" dirty="0" smtClean="0"/>
              <a:t>Australian War Memorial Collection, 305443</a:t>
            </a:r>
            <a:endParaRPr lang="en-US" i="1" dirty="0"/>
          </a:p>
        </p:txBody>
      </p:sp>
      <p:pic>
        <p:nvPicPr>
          <p:cNvPr id="5" name="Content Placeholder 6" descr="Lieutenant Trevor Rapk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4089" r="-84089"/>
          <a:stretch>
            <a:fillRect/>
          </a:stretch>
        </p:blipFill>
        <p:spPr>
          <a:xfrm>
            <a:off x="2839685" y="1524000"/>
            <a:ext cx="7066315" cy="3886201"/>
          </a:xfrm>
        </p:spPr>
      </p:pic>
      <p:sp>
        <p:nvSpPr>
          <p:cNvPr id="6" name="TextBox 5"/>
          <p:cNvSpPr txBox="1"/>
          <p:nvPr/>
        </p:nvSpPr>
        <p:spPr>
          <a:xfrm>
            <a:off x="4495800" y="56388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Paymaster Lieutenant</a:t>
            </a:r>
            <a:r>
              <a:rPr lang="en-US" dirty="0"/>
              <a:t> </a:t>
            </a:r>
            <a:r>
              <a:rPr lang="en-US" dirty="0" smtClean="0"/>
              <a:t>Trevor </a:t>
            </a:r>
            <a:r>
              <a:rPr lang="en-US" dirty="0" err="1" smtClean="0"/>
              <a:t>Rapke</a:t>
            </a:r>
            <a:endParaRPr lang="en-US" dirty="0" smtClean="0"/>
          </a:p>
          <a:p>
            <a:pPr algn="ctr"/>
            <a:r>
              <a:rPr lang="en-US" dirty="0" smtClean="0"/>
              <a:t>‘Prisoners Friend’ at the Court Martial</a:t>
            </a:r>
          </a:p>
          <a:p>
            <a:pPr algn="ctr"/>
            <a:r>
              <a:rPr lang="en-US" sz="1200" i="1" dirty="0" smtClean="0"/>
              <a:t>Jeremy </a:t>
            </a:r>
            <a:r>
              <a:rPr lang="en-US" sz="1200" i="1" dirty="0" err="1" smtClean="0"/>
              <a:t>Rapke</a:t>
            </a:r>
            <a:r>
              <a:rPr lang="en-US" sz="1200" i="1" dirty="0" smtClean="0"/>
              <a:t> Collection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Ron Gordon &amp; Ted Elias</a:t>
            </a:r>
            <a:br>
              <a:rPr lang="en-US" dirty="0" smtClean="0"/>
            </a:br>
            <a:r>
              <a:rPr lang="en-US" dirty="0" smtClean="0"/>
              <a:t>sentenced to death by hanging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938364" y="1905000"/>
            <a:ext cx="5529236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7929" y="5646003"/>
            <a:ext cx="526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Ted Elias marriage to Jean Harrison (on right)</a:t>
            </a:r>
          </a:p>
          <a:p>
            <a:pPr algn="ctr"/>
            <a:r>
              <a:rPr lang="en-US" dirty="0" smtClean="0"/>
              <a:t>with Ron Gordon and unnamed bridesmaid (on left)</a:t>
            </a:r>
          </a:p>
          <a:p>
            <a:pPr algn="ctr"/>
            <a:r>
              <a:rPr lang="en-US" sz="1200" i="1" dirty="0" smtClean="0"/>
              <a:t>Giles Yates Collection: </a:t>
            </a:r>
            <a:r>
              <a:rPr lang="en-US" sz="1200" i="1" dirty="0" err="1" smtClean="0"/>
              <a:t>ancestry.com.au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Court appeal rejected</a:t>
            </a:r>
            <a:endParaRPr lang="en-US" dirty="0"/>
          </a:p>
        </p:txBody>
      </p:sp>
      <p:pic>
        <p:nvPicPr>
          <p:cNvPr id="3" name="Picture 2" descr="Edward_McTiernan_19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1200"/>
            <a:ext cx="1852000" cy="2540508"/>
          </a:xfrm>
          <a:prstGeom prst="rect">
            <a:avLst/>
          </a:prstGeom>
        </p:spPr>
      </p:pic>
      <p:pic>
        <p:nvPicPr>
          <p:cNvPr id="4" name="Picture 3" descr="George_Ri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81200"/>
            <a:ext cx="2041480" cy="2540508"/>
          </a:xfrm>
          <a:prstGeom prst="rect">
            <a:avLst/>
          </a:prstGeom>
        </p:spPr>
      </p:pic>
      <p:pic>
        <p:nvPicPr>
          <p:cNvPr id="5" name="Picture 4" descr="Hayden_Stark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39" y="1981200"/>
            <a:ext cx="1916561" cy="2540508"/>
          </a:xfrm>
          <a:prstGeom prst="rect">
            <a:avLst/>
          </a:prstGeom>
        </p:spPr>
      </p:pic>
      <p:pic>
        <p:nvPicPr>
          <p:cNvPr id="6" name="Picture 5" descr="Dudley William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328" y="1981200"/>
            <a:ext cx="1431272" cy="2540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Edward </a:t>
            </a:r>
            <a:r>
              <a:rPr lang="en-US" dirty="0" err="1" smtClean="0"/>
              <a:t>McTiernan</a:t>
            </a:r>
            <a:endParaRPr lang="en-US" dirty="0" smtClean="0"/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7432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Rich, PC, KCMG, KC</a:t>
            </a:r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4770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Sir Hayden Starke, KCMG</a:t>
            </a:r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7244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Dudley Williams</a:t>
            </a:r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Diplomatic stand-off</a:t>
            </a:r>
            <a:endParaRPr lang="en-US" dirty="0"/>
          </a:p>
        </p:txBody>
      </p:sp>
      <p:pic>
        <p:nvPicPr>
          <p:cNvPr id="3" name="Picture 2" descr="Robert_Gascoyne-Cecil_19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371600"/>
            <a:ext cx="2786662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5565338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Gascoyne</a:t>
            </a:r>
            <a:r>
              <a:rPr lang="en-US" dirty="0" smtClean="0"/>
              <a:t>-Cecil, </a:t>
            </a:r>
          </a:p>
          <a:p>
            <a:pPr algn="ctr"/>
            <a:r>
              <a:rPr lang="en-US" dirty="0" smtClean="0"/>
              <a:t>Viscount </a:t>
            </a:r>
            <a:r>
              <a:rPr lang="en-US" dirty="0" err="1" smtClean="0"/>
              <a:t>Cranborne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Secretary of State for the Colonies</a:t>
            </a:r>
          </a:p>
          <a:p>
            <a:pPr algn="ctr"/>
            <a:r>
              <a:rPr lang="en-US" sz="1200" i="1" dirty="0" err="1" smtClean="0"/>
              <a:t>Yousuf</a:t>
            </a:r>
            <a:r>
              <a:rPr lang="en-US" sz="1200" i="1" dirty="0" smtClean="0"/>
              <a:t> Karsh, Dutch National Archives, 902-2081</a:t>
            </a:r>
            <a:endParaRPr lang="en-US" sz="1200" i="1" dirty="0"/>
          </a:p>
        </p:txBody>
      </p:sp>
      <p:pic>
        <p:nvPicPr>
          <p:cNvPr id="5" name="Picture 4" descr="Clement_Attlee_portra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48" y="1371600"/>
            <a:ext cx="2877652" cy="3984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565338"/>
            <a:ext cx="4264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Clement Atlee, Deputy Prime Minister, 1942-45 and Secretary of State for Dominion Affairs, 1942-43,</a:t>
            </a:r>
          </a:p>
          <a:p>
            <a:pPr algn="ctr"/>
            <a:r>
              <a:rPr lang="en-US" sz="1200" i="1" dirty="0" smtClean="0"/>
              <a:t>Flinders University, 31560859694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Australia has historically ceded control over its military to gain super-power protection in times of conflict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 mutiny in 1919 was a missed opportunity to confront and rectify a lack of control over our naval forces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Australia failed to assert its legal independence in 1931 when it was encouraged to do so by Great Britain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 military and diplomatic crisis in 1942 led to the adoption of the Statute of Westminster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Statute of Westminster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874603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Opposition Leader, 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sz="1200" i="1" dirty="0" smtClean="0"/>
              <a:t>National Library of Australia, 136264652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5846802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listening to debate</a:t>
            </a:r>
          </a:p>
          <a:p>
            <a:pPr algn="ctr"/>
            <a:r>
              <a:rPr lang="en-US" sz="1200" i="1" dirty="0" smtClean="0"/>
              <a:t>State Library of NSW, 110316141</a:t>
            </a:r>
          </a:p>
        </p:txBody>
      </p:sp>
      <p:pic>
        <p:nvPicPr>
          <p:cNvPr id="9" name="Picture 8" descr="Bert Evatt listening to deb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88" y="1611971"/>
            <a:ext cx="2801112" cy="3985322"/>
          </a:xfrm>
          <a:prstGeom prst="rect">
            <a:avLst/>
          </a:prstGeom>
        </p:spPr>
      </p:pic>
      <p:pic>
        <p:nvPicPr>
          <p:cNvPr id="10" name="Picture 9" descr="Robert Menz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0199"/>
            <a:ext cx="2985133" cy="3997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Australia should not place our servicemen and women under the control of allied countries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Past experience shows allied countries will not be sympathetic to Australian mitigation requests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Political intervention in military matters, especially disciplinary action, poses major risks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utineers_Facebook post_post relea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8" y="0"/>
            <a:ext cx="81808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00"/>
            <a:ext cx="9144000" cy="292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 </a:t>
            </a:r>
            <a:r>
              <a:rPr lang="en-US" dirty="0"/>
              <a:t>t</a:t>
            </a:r>
            <a:r>
              <a:rPr lang="en-US" dirty="0" smtClean="0"/>
              <a:t>ransferred to RN control </a:t>
            </a:r>
            <a:r>
              <a:rPr lang="en-US" dirty="0"/>
              <a:t>i</a:t>
            </a:r>
            <a:r>
              <a:rPr lang="en-US" dirty="0" smtClean="0"/>
              <a:t>n 1914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4000"/>
            <a:ext cx="3429000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24000"/>
            <a:ext cx="2918135" cy="403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5791200"/>
            <a:ext cx="2918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Prime Minister Joseph </a:t>
            </a:r>
            <a:r>
              <a:rPr lang="en-US" dirty="0"/>
              <a:t>Cook</a:t>
            </a:r>
            <a:endParaRPr lang="en-US" dirty="0" smtClean="0"/>
          </a:p>
          <a:p>
            <a:pPr algn="ctr"/>
            <a:r>
              <a:rPr lang="en-US" sz="1200" i="1" dirty="0" smtClean="0"/>
              <a:t>The </a:t>
            </a:r>
            <a:r>
              <a:rPr lang="en-US" sz="1200" i="1" dirty="0"/>
              <a:t>Swiss Studios Photograph</a:t>
            </a:r>
          </a:p>
          <a:p>
            <a:pPr algn="ctr"/>
            <a:r>
              <a:rPr lang="en-US" sz="1200" i="1" dirty="0"/>
              <a:t>National Library of Australia</a:t>
            </a:r>
          </a:p>
          <a:p>
            <a:pPr algn="ctr"/>
            <a:r>
              <a:rPr lang="en-US" sz="1200" i="1" dirty="0"/>
              <a:t>136285375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5791200"/>
            <a:ext cx="342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Governor </a:t>
            </a:r>
            <a:r>
              <a:rPr lang="en-US" dirty="0"/>
              <a:t>General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Sir Ronald Munro </a:t>
            </a:r>
            <a:r>
              <a:rPr lang="en-US" dirty="0"/>
              <a:t>Ferguson</a:t>
            </a:r>
            <a:r>
              <a:rPr lang="en-US" dirty="0" smtClean="0"/>
              <a:t> </a:t>
            </a:r>
          </a:p>
          <a:p>
            <a:pPr algn="ctr"/>
            <a:r>
              <a:rPr lang="en-US" sz="1200" i="1" dirty="0" smtClean="0"/>
              <a:t>Novar </a:t>
            </a:r>
            <a:r>
              <a:rPr lang="en-US" sz="1200" i="1" dirty="0"/>
              <a:t>Collection</a:t>
            </a:r>
          </a:p>
          <a:p>
            <a:pPr algn="ctr"/>
            <a:r>
              <a:rPr lang="en-US" sz="1200" i="1" dirty="0"/>
              <a:t>National Library of Australia 11450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/>
              <a:t>u</a:t>
            </a:r>
            <a:r>
              <a:rPr lang="en-US" dirty="0" smtClean="0"/>
              <a:t>nlucky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/>
              <a:t>u</a:t>
            </a:r>
            <a:r>
              <a:rPr lang="en-US" dirty="0" smtClean="0"/>
              <a:t>nhappy ship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860" y="2514600"/>
            <a:ext cx="3389340" cy="2546350"/>
          </a:xfrm>
          <a:prstGeom prst="rect">
            <a:avLst/>
          </a:prstGeom>
        </p:spPr>
      </p:pic>
      <p:pic>
        <p:nvPicPr>
          <p:cNvPr id="6" name="Picture 5" descr="HMAS Australia passing under the Forth Bridge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33600"/>
            <a:ext cx="2527548" cy="365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87860" y="5334000"/>
            <a:ext cx="33893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Stokers cleaning the furnaces</a:t>
            </a:r>
          </a:p>
          <a:p>
            <a:pPr algn="ctr"/>
            <a:r>
              <a:rPr lang="en-US" sz="1200" i="1" dirty="0"/>
              <a:t>Australian War Memorial </a:t>
            </a:r>
            <a:r>
              <a:rPr lang="en-US" sz="1200" i="1" dirty="0" smtClean="0"/>
              <a:t>EN00535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019800"/>
            <a:ext cx="312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I in North Sea</a:t>
            </a:r>
          </a:p>
          <a:p>
            <a:pPr algn="ctr"/>
            <a:r>
              <a:rPr lang="en-US" sz="1200" i="1" dirty="0" smtClean="0"/>
              <a:t>Australian War Memorial EN0540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Mutiny in Fremantle - 1 June 1919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828800"/>
            <a:ext cx="5029200" cy="3550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56388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HMAS </a:t>
            </a:r>
            <a:r>
              <a:rPr lang="en-US" i="1" dirty="0"/>
              <a:t>Australia</a:t>
            </a:r>
            <a:r>
              <a:rPr lang="en-US" dirty="0" smtClean="0"/>
              <a:t> I moored </a:t>
            </a:r>
            <a:r>
              <a:rPr lang="en-US" dirty="0"/>
              <a:t>at Fremantle</a:t>
            </a:r>
          </a:p>
          <a:p>
            <a:pPr algn="ctr"/>
            <a:r>
              <a:rPr lang="en-US" sz="1200" i="1" dirty="0"/>
              <a:t>Roy Phelan collection</a:t>
            </a:r>
          </a:p>
          <a:p>
            <a:pPr algn="ctr"/>
            <a:r>
              <a:rPr lang="en-US" sz="1200" i="1" dirty="0"/>
              <a:t>Courtesy of the Australian Naval Historical Society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Court martial in Sydney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400"/>
            <a:ext cx="2260600" cy="3463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77" y="1676400"/>
            <a:ext cx="2484523" cy="3463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5380672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Commodore John </a:t>
            </a:r>
            <a:r>
              <a:rPr lang="en-US" dirty="0" err="1"/>
              <a:t>Glossop</a:t>
            </a:r>
            <a:endParaRPr lang="en-US" dirty="0"/>
          </a:p>
          <a:p>
            <a:pPr algn="ctr"/>
            <a:r>
              <a:rPr lang="en-US" dirty="0"/>
              <a:t>President of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Court Martial</a:t>
            </a:r>
          </a:p>
          <a:p>
            <a:pPr algn="ctr"/>
            <a:r>
              <a:rPr lang="en-US" sz="1200" i="1" dirty="0"/>
              <a:t>Australian War Memorial</a:t>
            </a:r>
          </a:p>
          <a:p>
            <a:pPr algn="ctr"/>
            <a:r>
              <a:rPr lang="en-US" sz="1200" i="1" dirty="0"/>
              <a:t>ART 03352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5380672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Dick Orchard, MP</a:t>
            </a:r>
          </a:p>
          <a:p>
            <a:pPr algn="ctr"/>
            <a:r>
              <a:rPr lang="en-US" dirty="0"/>
              <a:t>‘Prisoners Friend’ </a:t>
            </a:r>
            <a:r>
              <a:rPr lang="en-US" dirty="0" smtClean="0"/>
              <a:t>at the </a:t>
            </a:r>
            <a:r>
              <a:rPr lang="en-US" dirty="0"/>
              <a:t>Court Martial</a:t>
            </a:r>
          </a:p>
          <a:p>
            <a:pPr algn="ctr"/>
            <a:r>
              <a:rPr lang="en-US" sz="1200" i="1" dirty="0"/>
              <a:t>Fairfax Archives</a:t>
            </a:r>
          </a:p>
          <a:p>
            <a:pPr algn="ctr"/>
            <a:r>
              <a:rPr lang="en-US" sz="1200" i="1" dirty="0"/>
              <a:t>National Library of Australia 162839118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</a:t>
            </a:r>
            <a:r>
              <a:rPr lang="en-US" dirty="0"/>
              <a:t>r</a:t>
            </a:r>
            <a:r>
              <a:rPr lang="en-US" dirty="0" smtClean="0"/>
              <a:t>ing leaders sentenced to </a:t>
            </a:r>
            <a:r>
              <a:rPr lang="en-US" dirty="0" err="1"/>
              <a:t>g</a:t>
            </a:r>
            <a:r>
              <a:rPr lang="en-US" dirty="0" err="1" smtClean="0"/>
              <a:t>aol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1633503" cy="2757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057401"/>
            <a:ext cx="1633503" cy="2757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905" y="2057400"/>
            <a:ext cx="1711198" cy="2757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145" y="2057400"/>
            <a:ext cx="1703558" cy="2757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903" y="2057401"/>
            <a:ext cx="1703560" cy="27577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297" y="4992470"/>
            <a:ext cx="1633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Dal</a:t>
            </a:r>
            <a:r>
              <a:rPr lang="en-US" dirty="0"/>
              <a:t> Rudd</a:t>
            </a:r>
          </a:p>
          <a:p>
            <a:pPr algn="ctr"/>
            <a:r>
              <a:rPr lang="en-US" sz="1200" i="1" dirty="0"/>
              <a:t>NRS2467, 3/6101/16644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5000" y="4992470"/>
            <a:ext cx="1633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Lenny Rudd</a:t>
            </a:r>
          </a:p>
          <a:p>
            <a:pPr algn="ctr"/>
            <a:r>
              <a:rPr lang="en-US" sz="1200" i="1" dirty="0" smtClean="0"/>
              <a:t>NRS2467, 3</a:t>
            </a:r>
            <a:r>
              <a:rPr lang="en-US" sz="1200" i="1" dirty="0"/>
              <a:t>/6101/16647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79904" y="4992470"/>
            <a:ext cx="17602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Bill McIntosh</a:t>
            </a:r>
          </a:p>
          <a:p>
            <a:pPr algn="ctr"/>
            <a:r>
              <a:rPr lang="en-US" sz="1200" i="1" dirty="0" smtClean="0"/>
              <a:t>NRS2467</a:t>
            </a:r>
          </a:p>
          <a:p>
            <a:pPr algn="ctr"/>
            <a:r>
              <a:rPr lang="en-US" sz="1200" i="1" dirty="0" smtClean="0"/>
              <a:t>3</a:t>
            </a:r>
            <a:r>
              <a:rPr lang="en-US" sz="1200" i="1" dirty="0"/>
              <a:t>/6101/16643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0" y="4992470"/>
            <a:ext cx="17097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Pitta</a:t>
            </a:r>
            <a:r>
              <a:rPr lang="en-US" dirty="0"/>
              <a:t> Thompson</a:t>
            </a:r>
          </a:p>
          <a:p>
            <a:pPr algn="ctr"/>
            <a:r>
              <a:rPr lang="en-US" sz="1200" i="1" dirty="0" smtClean="0"/>
              <a:t>NRS2467</a:t>
            </a:r>
          </a:p>
          <a:p>
            <a:pPr algn="ctr"/>
            <a:r>
              <a:rPr lang="en-US" sz="1200" i="1" dirty="0" smtClean="0"/>
              <a:t>3</a:t>
            </a:r>
            <a:r>
              <a:rPr lang="en-US" sz="1200" i="1" dirty="0"/>
              <a:t>/6101/16645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62800" y="4992470"/>
            <a:ext cx="17111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Ken Paterson</a:t>
            </a:r>
          </a:p>
          <a:p>
            <a:pPr algn="ctr"/>
            <a:r>
              <a:rPr lang="en-US" sz="1200" i="1" dirty="0" smtClean="0"/>
              <a:t>NRS2467</a:t>
            </a:r>
          </a:p>
          <a:p>
            <a:pPr algn="ctr"/>
            <a:r>
              <a:rPr lang="en-US" sz="1200" i="1" dirty="0" smtClean="0"/>
              <a:t>3</a:t>
            </a:r>
            <a:r>
              <a:rPr lang="en-US" sz="1200" i="1" dirty="0"/>
              <a:t>/6101/16646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</a:t>
            </a:r>
            <a:r>
              <a:rPr lang="en-US" dirty="0" err="1"/>
              <a:t>f</a:t>
            </a:r>
            <a:r>
              <a:rPr lang="en-US" dirty="0" err="1" smtClean="0"/>
              <a:t>urore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2432050" cy="3403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72" y="1752600"/>
            <a:ext cx="2434127" cy="3396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5408473"/>
            <a:ext cx="2432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NSW Labor Senator</a:t>
            </a:r>
          </a:p>
          <a:p>
            <a:pPr algn="ctr"/>
            <a:r>
              <a:rPr lang="en-US" dirty="0"/>
              <a:t>Albert Gardiner</a:t>
            </a:r>
            <a:r>
              <a:rPr lang="en-US" dirty="0" smtClean="0"/>
              <a:t> </a:t>
            </a:r>
          </a:p>
          <a:p>
            <a:pPr algn="ctr"/>
            <a:r>
              <a:rPr lang="en-US" sz="1200" i="1" dirty="0" smtClean="0"/>
              <a:t>National </a:t>
            </a:r>
            <a:r>
              <a:rPr lang="en-US" sz="1200" i="1" dirty="0"/>
              <a:t>Library of Australia</a:t>
            </a:r>
          </a:p>
          <a:p>
            <a:pPr algn="ctr"/>
            <a:r>
              <a:rPr lang="en-US" sz="1200" i="1" dirty="0"/>
              <a:t>136795617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54084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Acting Navy Minister</a:t>
            </a:r>
          </a:p>
          <a:p>
            <a:pPr algn="ctr"/>
            <a:r>
              <a:rPr lang="en-US" dirty="0"/>
              <a:t>Alec </a:t>
            </a:r>
            <a:r>
              <a:rPr lang="en-US" dirty="0" err="1"/>
              <a:t>Poynton</a:t>
            </a:r>
            <a:r>
              <a:rPr lang="en-US" dirty="0"/>
              <a:t> MP</a:t>
            </a:r>
            <a:r>
              <a:rPr lang="en-US" dirty="0" smtClean="0"/>
              <a:t> </a:t>
            </a:r>
          </a:p>
          <a:p>
            <a:pPr algn="ctr"/>
            <a:r>
              <a:rPr lang="en-US" sz="1200" i="1" dirty="0" err="1" smtClean="0"/>
              <a:t>Broothorn</a:t>
            </a:r>
            <a:r>
              <a:rPr lang="en-US" sz="1200" i="1" dirty="0" smtClean="0"/>
              <a:t> </a:t>
            </a:r>
            <a:r>
              <a:rPr lang="en-US" sz="1200" i="1" dirty="0"/>
              <a:t>Studios Photograph</a:t>
            </a:r>
          </a:p>
          <a:p>
            <a:pPr algn="ctr"/>
            <a:r>
              <a:rPr lang="en-US" sz="1200" i="1" dirty="0"/>
              <a:t>National Library of Australia</a:t>
            </a:r>
          </a:p>
          <a:p>
            <a:pPr algn="ctr"/>
            <a:r>
              <a:rPr lang="en-US" sz="1200" i="1" dirty="0"/>
              <a:t>136692261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687</Words>
  <Application>Microsoft Macintosh PowerPoint</Application>
  <PresentationFormat>On-screen Show (4:3)</PresentationFormat>
  <Paragraphs>139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Mutiny, Murder &amp; Political Controversy</vt:lpstr>
      <vt:lpstr>Observations</vt:lpstr>
      <vt:lpstr>Slide 3</vt:lpstr>
      <vt:lpstr>RAN transferred to RN control in 1914</vt:lpstr>
      <vt:lpstr>An unlucky and unhappy ship</vt:lpstr>
      <vt:lpstr>Mutiny in Fremantle - 1 June 1919</vt:lpstr>
      <vt:lpstr>Court martial in Sydney</vt:lpstr>
      <vt:lpstr>Five ring leaders sentenced to gaol</vt:lpstr>
      <vt:lpstr>Political furore</vt:lpstr>
      <vt:lpstr>Diplomatic intervention</vt:lpstr>
      <vt:lpstr>Naval resignations avoided</vt:lpstr>
      <vt:lpstr>Slide 12</vt:lpstr>
      <vt:lpstr>RAN ceded to RN control again in 1939</vt:lpstr>
      <vt:lpstr>A lucky &amp; happy ship</vt:lpstr>
      <vt:lpstr>Jack Riley murdered</vt:lpstr>
      <vt:lpstr>Court martial in Noumea</vt:lpstr>
      <vt:lpstr>Ron Gordon &amp; Ted Elias sentenced to death by hanging</vt:lpstr>
      <vt:lpstr>High Court appeal rejected</vt:lpstr>
      <vt:lpstr>Diplomatic stand-off</vt:lpstr>
      <vt:lpstr>The Statute of Westminster</vt:lpstr>
      <vt:lpstr>Conclusions</vt:lpstr>
      <vt:lpstr>Slide 22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Sovereign Control</dc:title>
  <dc:creator>Robert Hadler </dc:creator>
  <cp:lastModifiedBy>Robert Hadler </cp:lastModifiedBy>
  <cp:revision>22</cp:revision>
  <dcterms:created xsi:type="dcterms:W3CDTF">2021-05-06T06:46:01Z</dcterms:created>
  <dcterms:modified xsi:type="dcterms:W3CDTF">2021-05-06T06:50:14Z</dcterms:modified>
</cp:coreProperties>
</file>