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9" r:id="rId3"/>
    <p:sldId id="303" r:id="rId4"/>
    <p:sldId id="301" r:id="rId5"/>
    <p:sldId id="265" r:id="rId6"/>
    <p:sldId id="270" r:id="rId7"/>
    <p:sldId id="271" r:id="rId8"/>
    <p:sldId id="272" r:id="rId9"/>
    <p:sldId id="273" r:id="rId10"/>
    <p:sldId id="304" r:id="rId11"/>
    <p:sldId id="279" r:id="rId12"/>
    <p:sldId id="302" r:id="rId13"/>
    <p:sldId id="280" r:id="rId14"/>
    <p:sldId id="282" r:id="rId15"/>
    <p:sldId id="286" r:id="rId16"/>
    <p:sldId id="305" r:id="rId17"/>
    <p:sldId id="300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9" d="100"/>
          <a:sy n="13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02D5-4A15-F44A-A246-419C319D0CAB}" type="datetimeFigureOut">
              <a:rPr lang="en-US" smtClean="0"/>
              <a:pPr/>
              <a:t>5/23/21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A993-803E-6C45-B30A-D0337E1B6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Mutiny, Murder &amp;</a:t>
            </a:r>
            <a:br>
              <a:rPr lang="en-US" dirty="0" smtClean="0"/>
            </a:br>
            <a:r>
              <a:rPr lang="en-US" dirty="0" smtClean="0"/>
              <a:t>Political Controversy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Robert Hadler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ook launch at the</a:t>
            </a:r>
            <a:endParaRPr lang="en-US" dirty="0" smtClean="0"/>
          </a:p>
          <a:p>
            <a:r>
              <a:rPr lang="en-US" dirty="0" smtClean="0"/>
              <a:t>National Press Club</a:t>
            </a:r>
          </a:p>
          <a:p>
            <a:r>
              <a:rPr lang="en-US" dirty="0" smtClean="0"/>
              <a:t>Wednesday, 26 May 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81184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young </a:t>
            </a:r>
            <a:r>
              <a:rPr lang="en-US" dirty="0" smtClean="0"/>
              <a:t>sailors joined the RAN to find jobs after the Great Depression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50507"/>
            <a:ext cx="3124747" cy="4216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6075402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Jack Riley UK pass photo</a:t>
            </a:r>
          </a:p>
          <a:p>
            <a:pPr algn="ctr"/>
            <a:r>
              <a:rPr lang="en-US" sz="1200" i="1" dirty="0" smtClean="0"/>
              <a:t>Carol Woods Collection</a:t>
            </a:r>
            <a:endParaRPr lang="en-US" sz="1200" i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p="http://schemas.openxmlformats.org/presentationml/2006/main" xmlns:ve="http://schemas.openxmlformats.org/markup-compatibility/2006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676400"/>
            <a:ext cx="47244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105400"/>
            <a:ext cx="510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Ted Elias marriage to Jean Harrison (on right)</a:t>
            </a:r>
          </a:p>
          <a:p>
            <a:pPr algn="ctr"/>
            <a:r>
              <a:rPr lang="en-US" dirty="0" smtClean="0"/>
              <a:t>with Ron Gordon and unnamed bridesmaid (on left)</a:t>
            </a:r>
          </a:p>
          <a:p>
            <a:pPr algn="ctr"/>
            <a:r>
              <a:rPr lang="en-US" sz="1200" i="1" dirty="0" smtClean="0"/>
              <a:t>Giles Yates Collection: </a:t>
            </a:r>
            <a:r>
              <a:rPr lang="en-US" sz="1200" i="1" dirty="0" err="1" smtClean="0"/>
              <a:t>ancestry.com.au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Homosexual b</a:t>
            </a:r>
            <a:r>
              <a:rPr lang="en-US" dirty="0" smtClean="0"/>
              <a:t>lackmail led to murder</a:t>
            </a:r>
            <a:endParaRPr lang="en-US" dirty="0"/>
          </a:p>
        </p:txBody>
      </p:sp>
      <p:pic>
        <p:nvPicPr>
          <p:cNvPr id="6" name="Picture 5" descr="Burial at Sea of Jack Ri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858000" cy="4207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814536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Burial at sea of Jack Riley, 17:00, 14 March 1942</a:t>
            </a:r>
          </a:p>
          <a:p>
            <a:pPr algn="ctr"/>
            <a:r>
              <a:rPr lang="en-US" sz="1200" i="1" dirty="0" smtClean="0"/>
              <a:t>Photograph sent to Blanche Riley by Anglican Reverend Frank Oliver</a:t>
            </a:r>
            <a:endParaRPr lang="en-US" sz="1200" i="1" dirty="0"/>
          </a:p>
          <a:p>
            <a:pPr algn="ctr"/>
            <a:r>
              <a:rPr lang="en-US" sz="1200" i="1" dirty="0" smtClean="0"/>
              <a:t>Carol Woods Collection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martial in </a:t>
            </a:r>
            <a:r>
              <a:rPr lang="en-US" dirty="0" err="1" smtClean="0"/>
              <a:t>Noumea</a:t>
            </a:r>
            <a:endParaRPr lang="en-US" dirty="0"/>
          </a:p>
        </p:txBody>
      </p:sp>
      <p:pic>
        <p:nvPicPr>
          <p:cNvPr id="3" name="Picture 2" descr="Captain Harold Farnc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06" y="1524000"/>
            <a:ext cx="2998394" cy="3921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2673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Captain Harold </a:t>
            </a:r>
            <a:r>
              <a:rPr lang="en-US" dirty="0" err="1" smtClean="0"/>
              <a:t>Farncomb</a:t>
            </a:r>
            <a:r>
              <a:rPr lang="en-US" dirty="0" smtClean="0"/>
              <a:t>, acted as prosecutor during the Court Martial</a:t>
            </a:r>
          </a:p>
          <a:p>
            <a:pPr algn="ctr"/>
            <a:r>
              <a:rPr lang="en-US" sz="1200" i="1" dirty="0" smtClean="0"/>
              <a:t>Australian War Memorial Collection, 305443</a:t>
            </a:r>
            <a:endParaRPr lang="en-US" i="1" dirty="0"/>
          </a:p>
        </p:txBody>
      </p:sp>
      <p:pic>
        <p:nvPicPr>
          <p:cNvPr id="5" name="Content Placeholder 6" descr="Lieutenant Trevor Rapk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4089" r="-84089"/>
          <a:stretch>
            <a:fillRect/>
          </a:stretch>
        </p:blipFill>
        <p:spPr>
          <a:xfrm>
            <a:off x="2839685" y="1524000"/>
            <a:ext cx="7066315" cy="3886201"/>
          </a:xfrm>
        </p:spPr>
      </p:pic>
      <p:sp>
        <p:nvSpPr>
          <p:cNvPr id="6" name="TextBox 5"/>
          <p:cNvSpPr txBox="1"/>
          <p:nvPr/>
        </p:nvSpPr>
        <p:spPr>
          <a:xfrm>
            <a:off x="4495800" y="5638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Paymaster Lieutenant</a:t>
            </a:r>
            <a:r>
              <a:rPr lang="en-US" dirty="0"/>
              <a:t> </a:t>
            </a:r>
            <a:r>
              <a:rPr lang="en-US" dirty="0" smtClean="0"/>
              <a:t>Trevor </a:t>
            </a:r>
            <a:r>
              <a:rPr lang="en-US" dirty="0" err="1" smtClean="0"/>
              <a:t>Rapke</a:t>
            </a:r>
            <a:endParaRPr lang="en-US" dirty="0" smtClean="0"/>
          </a:p>
          <a:p>
            <a:pPr algn="ctr"/>
            <a:r>
              <a:rPr lang="en-US" dirty="0" smtClean="0"/>
              <a:t>‘Prisoners Friend’ at the Court Martial</a:t>
            </a:r>
          </a:p>
          <a:p>
            <a:pPr algn="ctr"/>
            <a:r>
              <a:rPr lang="en-US" sz="1200" i="1" dirty="0" smtClean="0"/>
              <a:t>Jeremy </a:t>
            </a:r>
            <a:r>
              <a:rPr lang="en-US" sz="1200" i="1" dirty="0" err="1" smtClean="0"/>
              <a:t>Rapke</a:t>
            </a:r>
            <a:r>
              <a:rPr lang="en-US" sz="1200" i="1" dirty="0" smtClean="0"/>
              <a:t> Collection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Court </a:t>
            </a:r>
            <a:r>
              <a:rPr lang="en-US" dirty="0" smtClean="0"/>
              <a:t>appeal</a:t>
            </a:r>
            <a:endParaRPr lang="en-US" dirty="0"/>
          </a:p>
        </p:txBody>
      </p:sp>
      <p:pic>
        <p:nvPicPr>
          <p:cNvPr id="3" name="Picture 2" descr="Edward_McTiernan_1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1852000" cy="2540508"/>
          </a:xfrm>
          <a:prstGeom prst="rect">
            <a:avLst/>
          </a:prstGeom>
        </p:spPr>
      </p:pic>
      <p:pic>
        <p:nvPicPr>
          <p:cNvPr id="4" name="Picture 3" descr="George_R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981200"/>
            <a:ext cx="2041480" cy="2540508"/>
          </a:xfrm>
          <a:prstGeom prst="rect">
            <a:avLst/>
          </a:prstGeom>
        </p:spPr>
      </p:pic>
      <p:pic>
        <p:nvPicPr>
          <p:cNvPr id="5" name="Picture 4" descr="Hayden_Star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39" y="1981200"/>
            <a:ext cx="1916561" cy="2540508"/>
          </a:xfrm>
          <a:prstGeom prst="rect">
            <a:avLst/>
          </a:prstGeom>
        </p:spPr>
      </p:pic>
      <p:pic>
        <p:nvPicPr>
          <p:cNvPr id="6" name="Picture 5" descr="Dudley Willia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328" y="1981200"/>
            <a:ext cx="1431272" cy="2540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759404"/>
            <a:ext cx="18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Sir Edward </a:t>
            </a:r>
            <a:r>
              <a:rPr lang="en-US" dirty="0" err="1" smtClean="0"/>
              <a:t>McTiernan</a:t>
            </a:r>
            <a:endParaRPr lang="en-US" dirty="0" smtClean="0"/>
          </a:p>
          <a:p>
            <a:pPr algn="ctr"/>
            <a:r>
              <a:rPr lang="en-US" sz="1200" i="1" dirty="0" err="1" smtClean="0"/>
              <a:t>hcourt.gov.au</a:t>
            </a:r>
            <a:endParaRPr lang="en-US" sz="1200" i="1" dirty="0" smtClean="0"/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3200" y="4759404"/>
            <a:ext cx="18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Sir George Rich, PC, KCMG, KC</a:t>
            </a:r>
          </a:p>
          <a:p>
            <a:pPr algn="ctr"/>
            <a:r>
              <a:rPr lang="en-US" sz="1200" i="1" dirty="0" err="1" smtClean="0"/>
              <a:t>hcourt.gov.au</a:t>
            </a:r>
            <a:endParaRPr lang="en-US" sz="1200" i="1" dirty="0" smtClean="0"/>
          </a:p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77000" y="4759404"/>
            <a:ext cx="18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Sir Hayden Starke, KCMG</a:t>
            </a:r>
          </a:p>
          <a:p>
            <a:pPr algn="ctr"/>
            <a:r>
              <a:rPr lang="en-US" sz="1200" i="1" dirty="0" err="1" smtClean="0"/>
              <a:t>hcourt.gov.au</a:t>
            </a:r>
            <a:endParaRPr lang="en-US" sz="1200" i="1" dirty="0" smtClean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759404"/>
            <a:ext cx="18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Sir Dudley Williams</a:t>
            </a:r>
          </a:p>
          <a:p>
            <a:pPr algn="ctr"/>
            <a:r>
              <a:rPr lang="en-US" sz="1200" i="1" dirty="0" err="1" smtClean="0"/>
              <a:t>hcourt.gov.au</a:t>
            </a:r>
            <a:endParaRPr lang="en-US" sz="1200" i="1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Diplomatic stand-off</a:t>
            </a:r>
            <a:endParaRPr lang="en-US" dirty="0"/>
          </a:p>
        </p:txBody>
      </p:sp>
      <p:pic>
        <p:nvPicPr>
          <p:cNvPr id="3" name="Picture 2" descr="Robert_Gascoyne-Cecil_1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2786662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5565338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Robert </a:t>
            </a:r>
            <a:r>
              <a:rPr lang="en-US" dirty="0" err="1" smtClean="0"/>
              <a:t>Gascoyne</a:t>
            </a:r>
            <a:r>
              <a:rPr lang="en-US" dirty="0" smtClean="0"/>
              <a:t>-Cecil, </a:t>
            </a:r>
          </a:p>
          <a:p>
            <a:pPr algn="ctr"/>
            <a:r>
              <a:rPr lang="en-US" dirty="0" smtClean="0"/>
              <a:t>Viscount </a:t>
            </a:r>
            <a:r>
              <a:rPr lang="en-US" dirty="0" err="1" smtClean="0"/>
              <a:t>Cranborne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Secretary of State for the Colonies</a:t>
            </a:r>
          </a:p>
          <a:p>
            <a:pPr algn="ctr"/>
            <a:r>
              <a:rPr lang="en-US" sz="1200" i="1" dirty="0" err="1" smtClean="0"/>
              <a:t>Yousuf</a:t>
            </a:r>
            <a:r>
              <a:rPr lang="en-US" sz="1200" i="1" dirty="0" smtClean="0"/>
              <a:t> Karsh, Dutch National Archives, 902-2081</a:t>
            </a:r>
            <a:endParaRPr lang="en-US" sz="1200" i="1" dirty="0"/>
          </a:p>
        </p:txBody>
      </p:sp>
      <p:pic>
        <p:nvPicPr>
          <p:cNvPr id="5" name="Picture 4" descr="Clement_Attlee_portr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48" y="1371600"/>
            <a:ext cx="2877652" cy="3984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565338"/>
            <a:ext cx="426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Clement Atlee, Deputy Prime Minister, 1942-45 and Secretary of State for Dominion Affairs, 1942-43,</a:t>
            </a:r>
          </a:p>
          <a:p>
            <a:pPr algn="ctr"/>
            <a:r>
              <a:rPr lang="en-US" sz="1200" i="1" dirty="0" smtClean="0"/>
              <a:t>Flinders University, 31560859694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clemency</a:t>
            </a:r>
            <a:endParaRPr lang="en-US" dirty="0"/>
          </a:p>
        </p:txBody>
      </p:sp>
      <p:pic>
        <p:nvPicPr>
          <p:cNvPr id="3" name="Picture 2" descr="King_George_VI_of_England,_formal_photo_portrait,_circa_1940-1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0"/>
            <a:ext cx="2819400" cy="3900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65909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H. M. King George VI of England</a:t>
            </a:r>
          </a:p>
          <a:p>
            <a:pPr algn="ctr"/>
            <a:r>
              <a:rPr lang="en-US" sz="1200" i="1" dirty="0" smtClean="0"/>
              <a:t>Matson (G Eric and Edith) Photograph collection</a:t>
            </a:r>
          </a:p>
          <a:p>
            <a:pPr algn="ctr"/>
            <a:r>
              <a:rPr lang="en-US" sz="1200" i="1" dirty="0" smtClean="0"/>
              <a:t>US Library of Congress, 04464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Statute of Westminster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746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Opposition Leader, Robert </a:t>
            </a:r>
            <a:r>
              <a:rPr lang="en-US" dirty="0" err="1" smtClean="0"/>
              <a:t>Menzies</a:t>
            </a:r>
            <a:endParaRPr lang="en-US" dirty="0" smtClean="0"/>
          </a:p>
          <a:p>
            <a:pPr algn="ctr"/>
            <a:r>
              <a:rPr lang="en-US" sz="1200" i="1" dirty="0" smtClean="0"/>
              <a:t>National Library of Australia, 136264652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846802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Bert </a:t>
            </a:r>
            <a:r>
              <a:rPr lang="en-US" dirty="0" err="1" smtClean="0"/>
              <a:t>Evatt</a:t>
            </a:r>
            <a:r>
              <a:rPr lang="en-US" dirty="0" smtClean="0"/>
              <a:t> listening to debate</a:t>
            </a:r>
          </a:p>
          <a:p>
            <a:pPr algn="ctr"/>
            <a:r>
              <a:rPr lang="en-US" sz="1200" i="1" dirty="0" smtClean="0"/>
              <a:t>State Library of NSW, 110316141</a:t>
            </a:r>
          </a:p>
        </p:txBody>
      </p:sp>
      <p:pic>
        <p:nvPicPr>
          <p:cNvPr id="9" name="Picture 8" descr="Bert Evatt listening to deb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88" y="1611971"/>
            <a:ext cx="2801112" cy="3985322"/>
          </a:xfrm>
          <a:prstGeom prst="rect">
            <a:avLst/>
          </a:prstGeom>
        </p:spPr>
      </p:pic>
      <p:pic>
        <p:nvPicPr>
          <p:cNvPr id="10" name="Picture 9" descr="Robert Menz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199"/>
            <a:ext cx="2985133" cy="3997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211" dirty="0" smtClean="0"/>
              <a:t>Philosopher, George Santayana once wrote: </a:t>
            </a:r>
            <a:br>
              <a:rPr lang="en-US" sz="4211" dirty="0" smtClean="0"/>
            </a:br>
            <a:r>
              <a:rPr lang="en-US" sz="4211" dirty="0" smtClean="0"/>
              <a:t/>
            </a:r>
            <a:br>
              <a:rPr lang="en-US" sz="4211" dirty="0" smtClean="0"/>
            </a:br>
            <a:r>
              <a:rPr lang="en-US" sz="4211" dirty="0" smtClean="0"/>
              <a:t>‘</a:t>
            </a:r>
            <a:r>
              <a:rPr lang="en-US" sz="4211" i="1" dirty="0" smtClean="0"/>
              <a:t>Those who forget the past are condemned to repeat it.’</a:t>
            </a:r>
            <a:r>
              <a:rPr lang="en-US" sz="4211" dirty="0" smtClean="0"/>
              <a:t/>
            </a:r>
            <a:br>
              <a:rPr lang="en-US" sz="4211" dirty="0" smtClean="0"/>
            </a:br>
            <a:endParaRPr lang="en-US" sz="4211" dirty="0" smtClean="0"/>
          </a:p>
          <a:p>
            <a:r>
              <a:rPr lang="en-US" sz="4211" dirty="0" smtClean="0"/>
              <a:t>There are </a:t>
            </a:r>
            <a:r>
              <a:rPr lang="en-US" sz="4211" dirty="0" smtClean="0"/>
              <a:t>two</a:t>
            </a:r>
            <a:r>
              <a:rPr lang="en-US" sz="4211" dirty="0" smtClean="0"/>
              <a:t> clear lessons </a:t>
            </a:r>
            <a:r>
              <a:rPr lang="en-US" sz="4211" dirty="0" smtClean="0"/>
              <a:t>from </a:t>
            </a:r>
            <a:r>
              <a:rPr lang="en-US" sz="4211" i="1" dirty="0" smtClean="0"/>
              <a:t>Mutineers</a:t>
            </a:r>
            <a:r>
              <a:rPr lang="en-US" sz="4211" dirty="0" smtClean="0"/>
              <a:t> and </a:t>
            </a:r>
            <a:r>
              <a:rPr lang="en-US" sz="4211" i="1" dirty="0" smtClean="0"/>
              <a:t>Dark </a:t>
            </a:r>
            <a:r>
              <a:rPr lang="en-US" sz="4211" i="1" dirty="0" smtClean="0"/>
              <a:t>Secrets</a:t>
            </a:r>
            <a:r>
              <a:rPr lang="en-US" sz="4211" dirty="0" smtClean="0"/>
              <a:t>:</a:t>
            </a:r>
            <a:endParaRPr lang="en-US" sz="4211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Australian Governments should be very clear</a:t>
            </a:r>
            <a:r>
              <a:rPr lang="en-US" dirty="0" smtClean="0"/>
              <a:t> about the rules covering our sailors, soldiers and aircrew if they cede </a:t>
            </a:r>
            <a:r>
              <a:rPr lang="en-US" dirty="0" smtClean="0"/>
              <a:t>control over our military forces in any future conflict; </a:t>
            </a:r>
            <a:r>
              <a:rPr lang="en-US" dirty="0" smtClean="0"/>
              <a:t>and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Australian Governments should also be careful when intervening in military matters</a:t>
            </a:r>
            <a:r>
              <a:rPr lang="en-US" dirty="0" smtClean="0"/>
              <a:t> that </a:t>
            </a:r>
            <a:r>
              <a:rPr lang="en-US" dirty="0" smtClean="0"/>
              <a:t>they do not undermine the chain of </a:t>
            </a:r>
            <a:r>
              <a:rPr lang="en-US" dirty="0" smtClean="0"/>
              <a:t>command</a:t>
            </a:r>
            <a:br>
              <a:rPr lang="en-US" dirty="0" smtClean="0"/>
            </a:br>
            <a:endParaRPr lang="en-US" dirty="0" smtClean="0"/>
          </a:p>
          <a:p>
            <a:r>
              <a:rPr lang="en-US" sz="4211" dirty="0" smtClean="0"/>
              <a:t>It would be wrong to think that these are not contemporary issues: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ANZUS and the new Quad Alliance could easily involve Australia in future conflict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There have also been recent examples of political intervention for popular political purposes</a:t>
            </a:r>
            <a:br>
              <a:rPr lang="en-US" dirty="0" smtClean="0"/>
            </a:br>
            <a:endParaRPr lang="en-US" dirty="0" smtClean="0"/>
          </a:p>
          <a:p>
            <a:r>
              <a:rPr lang="en-US" sz="4211" dirty="0" smtClean="0"/>
              <a:t>It would be tragic if these lessons are learned the hard way in future.</a:t>
            </a:r>
            <a:br>
              <a:rPr lang="en-US" sz="4211" dirty="0" smtClean="0"/>
            </a:br>
            <a:endParaRPr lang="en-US" sz="421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Australia</a:t>
            </a:r>
            <a:r>
              <a:rPr lang="en-US" dirty="0" smtClean="0"/>
              <a:t> ceded </a:t>
            </a:r>
            <a:r>
              <a:rPr lang="en-US" dirty="0" smtClean="0"/>
              <a:t>control over its</a:t>
            </a:r>
            <a:r>
              <a:rPr lang="en-US" dirty="0" smtClean="0"/>
              <a:t> navy as part of its military alliance with Great Britain in WWI </a:t>
            </a:r>
            <a:r>
              <a:rPr lang="en-US" u="sng" dirty="0" smtClean="0"/>
              <a:t>and</a:t>
            </a:r>
            <a:r>
              <a:rPr lang="en-US" dirty="0" smtClean="0"/>
              <a:t> WWII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mutiny in 1919 was a missed opportunity to confront and rectify a lack of control over our naval forces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Australia</a:t>
            </a:r>
            <a:r>
              <a:rPr lang="en-US" dirty="0" smtClean="0"/>
              <a:t> also failed </a:t>
            </a:r>
            <a:r>
              <a:rPr lang="en-US" dirty="0" smtClean="0"/>
              <a:t>to assert its legal independence in 1931 when it was encouraged to do so by Great Britain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a</a:t>
            </a:r>
            <a:r>
              <a:rPr lang="en-US" dirty="0" smtClean="0"/>
              <a:t> murder in </a:t>
            </a:r>
            <a:r>
              <a:rPr lang="en-US" dirty="0" smtClean="0"/>
              <a:t>1942</a:t>
            </a:r>
            <a:r>
              <a:rPr lang="en-US" dirty="0" smtClean="0"/>
              <a:t> finally led </a:t>
            </a:r>
            <a:r>
              <a:rPr lang="en-US" dirty="0" smtClean="0"/>
              <a:t>to the adoption of the Statute of </a:t>
            </a:r>
            <a:r>
              <a:rPr lang="en-US" dirty="0" smtClean="0"/>
              <a:t>Westminster and legal independence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teenagers joined the RAN for adventure and glory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1633503" cy="2757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1"/>
            <a:ext cx="1633503" cy="2757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905" y="2057400"/>
            <a:ext cx="1711198" cy="275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145" y="2057400"/>
            <a:ext cx="1703558" cy="2757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03" y="2057401"/>
            <a:ext cx="1703560" cy="2757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297" y="4992470"/>
            <a:ext cx="1633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Dal</a:t>
            </a:r>
            <a:r>
              <a:rPr lang="en-US" dirty="0"/>
              <a:t> Rudd</a:t>
            </a:r>
          </a:p>
          <a:p>
            <a:pPr algn="ctr"/>
            <a:r>
              <a:rPr lang="en-US" sz="1200" i="1" dirty="0"/>
              <a:t>NRS2467, 3/6101/16644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4992470"/>
            <a:ext cx="1633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Lenny Rudd</a:t>
            </a:r>
          </a:p>
          <a:p>
            <a:pPr algn="ctr"/>
            <a:r>
              <a:rPr lang="en-US" sz="1200" i="1" dirty="0" smtClean="0"/>
              <a:t>NRS2467, 3</a:t>
            </a:r>
            <a:r>
              <a:rPr lang="en-US" sz="1200" i="1" dirty="0"/>
              <a:t>/6101/16647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9904" y="4992470"/>
            <a:ext cx="1760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Bill McIntosh</a:t>
            </a:r>
          </a:p>
          <a:p>
            <a:pPr algn="ctr"/>
            <a:r>
              <a:rPr lang="en-US" sz="1200" i="1" dirty="0" smtClean="0"/>
              <a:t>NRS2467</a:t>
            </a:r>
          </a:p>
          <a:p>
            <a:pPr algn="ctr"/>
            <a:r>
              <a:rPr lang="en-US" sz="1200" i="1" dirty="0" smtClean="0"/>
              <a:t>3</a:t>
            </a:r>
            <a:r>
              <a:rPr lang="en-US" sz="1200" i="1" dirty="0"/>
              <a:t>/6101/16643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0" y="4992470"/>
            <a:ext cx="1709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Pitta</a:t>
            </a:r>
            <a:r>
              <a:rPr lang="en-US" dirty="0"/>
              <a:t> Thompson</a:t>
            </a:r>
          </a:p>
          <a:p>
            <a:pPr algn="ctr"/>
            <a:r>
              <a:rPr lang="en-US" sz="1200" i="1" dirty="0" smtClean="0"/>
              <a:t>NRS2467</a:t>
            </a:r>
          </a:p>
          <a:p>
            <a:pPr algn="ctr"/>
            <a:r>
              <a:rPr lang="en-US" sz="1200" i="1" dirty="0" smtClean="0"/>
              <a:t>3</a:t>
            </a:r>
            <a:r>
              <a:rPr lang="en-US" sz="1200" i="1" dirty="0"/>
              <a:t>/6101/16645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4992470"/>
            <a:ext cx="171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Ken Paterson</a:t>
            </a:r>
          </a:p>
          <a:p>
            <a:pPr algn="ctr"/>
            <a:r>
              <a:rPr lang="en-US" sz="1200" i="1" dirty="0" smtClean="0"/>
              <a:t>NRS2467</a:t>
            </a:r>
          </a:p>
          <a:p>
            <a:pPr algn="ctr"/>
            <a:r>
              <a:rPr lang="en-US" sz="1200" i="1" dirty="0" smtClean="0"/>
              <a:t>3</a:t>
            </a:r>
            <a:r>
              <a:rPr lang="en-US" sz="1200" i="1" dirty="0"/>
              <a:t>/6101/16646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five years of war drove them to</a:t>
            </a:r>
            <a:br>
              <a:rPr lang="en-US" dirty="0" smtClean="0"/>
            </a:br>
            <a:r>
              <a:rPr lang="en-US" dirty="0" smtClean="0"/>
              <a:t>m</a:t>
            </a:r>
            <a:r>
              <a:rPr lang="en-US" dirty="0" smtClean="0"/>
              <a:t>utiny </a:t>
            </a:r>
            <a:r>
              <a:rPr lang="en-US" dirty="0" smtClean="0"/>
              <a:t>in Fremantle</a:t>
            </a:r>
            <a:r>
              <a:rPr lang="en-US" dirty="0" smtClean="0"/>
              <a:t> on </a:t>
            </a:r>
            <a:r>
              <a:rPr lang="en-US" dirty="0" smtClean="0"/>
              <a:t>1 June 1919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5029200" cy="3550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5638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HMAS </a:t>
            </a:r>
            <a:r>
              <a:rPr lang="en-US" i="1" dirty="0"/>
              <a:t>Australia</a:t>
            </a:r>
            <a:r>
              <a:rPr lang="en-US" dirty="0" smtClean="0"/>
              <a:t> I moored </a:t>
            </a:r>
            <a:r>
              <a:rPr lang="en-US" dirty="0"/>
              <a:t>at Fremantle</a:t>
            </a:r>
          </a:p>
          <a:p>
            <a:pPr algn="ctr"/>
            <a:r>
              <a:rPr lang="en-US" sz="1200" i="1" dirty="0"/>
              <a:t>Roy Phelan collection</a:t>
            </a:r>
          </a:p>
          <a:p>
            <a:pPr algn="ctr"/>
            <a:r>
              <a:rPr lang="en-US" sz="1200" i="1" dirty="0"/>
              <a:t>Courtesy of the Australian Naval Historical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martial in Sydney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2260600" cy="3463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77" y="1676400"/>
            <a:ext cx="2484523" cy="3463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380672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Commodore John </a:t>
            </a:r>
            <a:r>
              <a:rPr lang="en-US" dirty="0" err="1"/>
              <a:t>Glossop</a:t>
            </a:r>
            <a:endParaRPr lang="en-US" dirty="0"/>
          </a:p>
          <a:p>
            <a:pPr algn="ctr"/>
            <a:r>
              <a:rPr lang="en-US" dirty="0"/>
              <a:t>President of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Court Martial</a:t>
            </a:r>
          </a:p>
          <a:p>
            <a:pPr algn="ctr"/>
            <a:r>
              <a:rPr lang="en-US" sz="1200" i="1" dirty="0"/>
              <a:t>Australian War Memorial</a:t>
            </a:r>
          </a:p>
          <a:p>
            <a:pPr algn="ctr"/>
            <a:r>
              <a:rPr lang="en-US" sz="1200" i="1" dirty="0"/>
              <a:t>ART 03352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5380672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Dick Orchard, MP</a:t>
            </a:r>
          </a:p>
          <a:p>
            <a:pPr algn="ctr"/>
            <a:r>
              <a:rPr lang="en-US" dirty="0"/>
              <a:t>‘Prisoners Friend’ </a:t>
            </a:r>
            <a:r>
              <a:rPr lang="en-US" dirty="0" smtClean="0"/>
              <a:t>at the </a:t>
            </a:r>
            <a:r>
              <a:rPr lang="en-US" dirty="0"/>
              <a:t>Court Martial</a:t>
            </a:r>
          </a:p>
          <a:p>
            <a:pPr algn="ctr"/>
            <a:r>
              <a:rPr lang="en-US" sz="1200" i="1" dirty="0"/>
              <a:t>Fairfax Archives</a:t>
            </a:r>
          </a:p>
          <a:p>
            <a:pPr algn="ctr"/>
            <a:r>
              <a:rPr lang="en-US" sz="1200" i="1" dirty="0"/>
              <a:t>National Library of Australia 162839118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r>
              <a:rPr lang="en-US" dirty="0" err="1"/>
              <a:t>f</a:t>
            </a:r>
            <a:r>
              <a:rPr lang="en-US" dirty="0" err="1" smtClean="0"/>
              <a:t>urore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2432050" cy="3403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672" y="1752600"/>
            <a:ext cx="2434127" cy="3396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408473"/>
            <a:ext cx="2432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NSW Labor Senator</a:t>
            </a:r>
          </a:p>
          <a:p>
            <a:pPr algn="ctr"/>
            <a:r>
              <a:rPr lang="en-US" dirty="0"/>
              <a:t>Albert Gardiner</a:t>
            </a:r>
            <a:r>
              <a:rPr lang="en-US" dirty="0" smtClean="0"/>
              <a:t> </a:t>
            </a:r>
          </a:p>
          <a:p>
            <a:pPr algn="ctr"/>
            <a:r>
              <a:rPr lang="en-US" sz="1200" i="1" dirty="0" smtClean="0"/>
              <a:t>National </a:t>
            </a:r>
            <a:r>
              <a:rPr lang="en-US" sz="1200" i="1" dirty="0"/>
              <a:t>Library of Australia</a:t>
            </a:r>
          </a:p>
          <a:p>
            <a:pPr algn="ctr"/>
            <a:r>
              <a:rPr lang="en-US" sz="1200" i="1" dirty="0"/>
              <a:t>136795617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54084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Acting Navy Minister</a:t>
            </a:r>
          </a:p>
          <a:p>
            <a:pPr algn="ctr"/>
            <a:r>
              <a:rPr lang="en-US" dirty="0"/>
              <a:t>Alec </a:t>
            </a:r>
            <a:r>
              <a:rPr lang="en-US" dirty="0" err="1"/>
              <a:t>Poynton</a:t>
            </a:r>
            <a:r>
              <a:rPr lang="en-US" dirty="0"/>
              <a:t> MP</a:t>
            </a:r>
            <a:r>
              <a:rPr lang="en-US" dirty="0" smtClean="0"/>
              <a:t> </a:t>
            </a:r>
          </a:p>
          <a:p>
            <a:pPr algn="ctr"/>
            <a:r>
              <a:rPr lang="en-US" sz="1200" i="1" dirty="0" err="1" smtClean="0"/>
              <a:t>Broothorn</a:t>
            </a:r>
            <a:r>
              <a:rPr lang="en-US" sz="1200" i="1" dirty="0" smtClean="0"/>
              <a:t> </a:t>
            </a:r>
            <a:r>
              <a:rPr lang="en-US" sz="1200" i="1" dirty="0"/>
              <a:t>Studios Photograph</a:t>
            </a:r>
          </a:p>
          <a:p>
            <a:pPr algn="ctr"/>
            <a:r>
              <a:rPr lang="en-US" sz="1200" i="1" dirty="0"/>
              <a:t>National Library of Australia</a:t>
            </a:r>
          </a:p>
          <a:p>
            <a:pPr algn="ctr"/>
            <a:r>
              <a:rPr lang="en-US" sz="1200" i="1" dirty="0"/>
              <a:t>136692261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Diplomatic intervention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2781300" cy="3639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16" y="1714500"/>
            <a:ext cx="2827083" cy="3674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638800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Prime Minister Billy </a:t>
            </a:r>
            <a:r>
              <a:rPr lang="en-US" dirty="0" smtClean="0"/>
              <a:t>Hughes</a:t>
            </a:r>
            <a:endParaRPr lang="en-US" dirty="0"/>
          </a:p>
          <a:p>
            <a:pPr algn="ctr"/>
            <a:r>
              <a:rPr lang="en-US" sz="1200" i="1" dirty="0" smtClean="0"/>
              <a:t>Australian </a:t>
            </a:r>
            <a:r>
              <a:rPr lang="en-US" sz="1200" i="1" dirty="0"/>
              <a:t>War Memorial H16071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63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Colonial </a:t>
            </a:r>
            <a:r>
              <a:rPr lang="en-US" dirty="0" smtClean="0"/>
              <a:t>Secretary</a:t>
            </a:r>
          </a:p>
          <a:p>
            <a:pPr algn="ctr"/>
            <a:r>
              <a:rPr lang="en-US" dirty="0" smtClean="0"/>
              <a:t>Viscount Alfred Milner</a:t>
            </a:r>
            <a:endParaRPr lang="en-US" dirty="0"/>
          </a:p>
          <a:p>
            <a:pPr algn="ctr"/>
            <a:r>
              <a:rPr lang="en-US" sz="1200" i="1" dirty="0" smtClean="0"/>
              <a:t>Henry </a:t>
            </a:r>
            <a:r>
              <a:rPr lang="en-US" sz="1200" i="1" dirty="0"/>
              <a:t>Walter Barnett Photograph</a:t>
            </a:r>
          </a:p>
          <a:p>
            <a:pPr algn="ctr"/>
            <a:r>
              <a:rPr lang="en-US" sz="1200" i="1" dirty="0"/>
              <a:t>National Portrait Gallery 188577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Naval resignations</a:t>
            </a:r>
            <a:r>
              <a:rPr lang="en-US" dirty="0" smtClean="0"/>
              <a:t> narrowly avoided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82" y="1676400"/>
            <a:ext cx="2781618" cy="381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2785487" cy="3814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5733871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Chief of Australian Naval Staff</a:t>
            </a:r>
          </a:p>
          <a:p>
            <a:pPr algn="ctr"/>
            <a:r>
              <a:rPr lang="en-US" dirty="0" smtClean="0"/>
              <a:t>Rear </a:t>
            </a:r>
            <a:r>
              <a:rPr lang="en-US" dirty="0"/>
              <a:t>Admiral Percy Grant, RN</a:t>
            </a:r>
            <a:endParaRPr lang="en-US" dirty="0" smtClean="0"/>
          </a:p>
          <a:p>
            <a:pPr algn="ctr"/>
            <a:r>
              <a:rPr lang="en-US" sz="1200" i="1" dirty="0" smtClean="0"/>
              <a:t>Walter </a:t>
            </a:r>
            <a:r>
              <a:rPr lang="en-US" sz="1200" i="1" dirty="0" err="1"/>
              <a:t>Stoneman</a:t>
            </a:r>
            <a:r>
              <a:rPr lang="en-US" sz="1200" i="1" dirty="0"/>
              <a:t> Photograph</a:t>
            </a:r>
          </a:p>
          <a:p>
            <a:pPr algn="ctr"/>
            <a:r>
              <a:rPr lang="en-US" sz="1200" i="1" dirty="0"/>
              <a:t>National Portrait Gallery 167922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0412" y="5754469"/>
            <a:ext cx="3265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RAN Squadron Commander</a:t>
            </a:r>
          </a:p>
          <a:p>
            <a:pPr algn="ctr"/>
            <a:r>
              <a:rPr lang="en-US" dirty="0" smtClean="0"/>
              <a:t>Commodore John Dumaresq, RN</a:t>
            </a:r>
          </a:p>
          <a:p>
            <a:pPr algn="ctr"/>
            <a:r>
              <a:rPr lang="en-US" sz="1200" i="1" dirty="0"/>
              <a:t>Australian War Memorial 305332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698</Words>
  <Application>Microsoft Macintosh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Mutiny, Murder &amp; Political Controversy</vt:lpstr>
      <vt:lpstr>Key Points</vt:lpstr>
      <vt:lpstr>Slide 3</vt:lpstr>
      <vt:lpstr>Five teenagers joined the RAN for adventure and glory</vt:lpstr>
      <vt:lpstr>But five years of war drove them to mutiny in Fremantle on 1 June 1919</vt:lpstr>
      <vt:lpstr>Court martial in Sydney</vt:lpstr>
      <vt:lpstr>Political furore</vt:lpstr>
      <vt:lpstr>Diplomatic intervention</vt:lpstr>
      <vt:lpstr>Naval resignations narrowly avoided</vt:lpstr>
      <vt:lpstr>Slide 10</vt:lpstr>
      <vt:lpstr>Three young sailors joined the RAN to find jobs after the Great Depression</vt:lpstr>
      <vt:lpstr>Homosexual blackmail led to murder</vt:lpstr>
      <vt:lpstr>Court martial in Noumea</vt:lpstr>
      <vt:lpstr>High Court appeal</vt:lpstr>
      <vt:lpstr>Diplomatic stand-off</vt:lpstr>
      <vt:lpstr>Royal clemency</vt:lpstr>
      <vt:lpstr>The Statute of Westminster</vt:lpstr>
      <vt:lpstr>Conclusions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Sovereign Control</dc:title>
  <dc:creator>Robert Hadler </dc:creator>
  <cp:lastModifiedBy>Robert Hadler </cp:lastModifiedBy>
  <cp:revision>26</cp:revision>
  <dcterms:created xsi:type="dcterms:W3CDTF">2021-05-23T06:41:53Z</dcterms:created>
  <dcterms:modified xsi:type="dcterms:W3CDTF">2021-05-23T07:20:19Z</dcterms:modified>
</cp:coreProperties>
</file>