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notesSlides/notesSlide4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50" r:id="rId3"/>
    <p:sldId id="339" r:id="rId4"/>
    <p:sldId id="340" r:id="rId5"/>
    <p:sldId id="341" r:id="rId6"/>
    <p:sldId id="349" r:id="rId7"/>
    <p:sldId id="260" r:id="rId8"/>
    <p:sldId id="282" r:id="rId9"/>
    <p:sldId id="283" r:id="rId10"/>
    <p:sldId id="345" r:id="rId11"/>
    <p:sldId id="284" r:id="rId12"/>
    <p:sldId id="285" r:id="rId13"/>
    <p:sldId id="286" r:id="rId14"/>
    <p:sldId id="287" r:id="rId15"/>
    <p:sldId id="351" r:id="rId16"/>
    <p:sldId id="352" r:id="rId17"/>
    <p:sldId id="288" r:id="rId18"/>
    <p:sldId id="289" r:id="rId19"/>
    <p:sldId id="291" r:id="rId20"/>
    <p:sldId id="320" r:id="rId21"/>
    <p:sldId id="353" r:id="rId22"/>
    <p:sldId id="295" r:id="rId23"/>
    <p:sldId id="311" r:id="rId24"/>
    <p:sldId id="297" r:id="rId25"/>
    <p:sldId id="316" r:id="rId26"/>
    <p:sldId id="318" r:id="rId27"/>
    <p:sldId id="354" r:id="rId28"/>
    <p:sldId id="342" r:id="rId29"/>
    <p:sldId id="317" r:id="rId30"/>
    <p:sldId id="299" r:id="rId31"/>
    <p:sldId id="301" r:id="rId32"/>
    <p:sldId id="319" r:id="rId33"/>
    <p:sldId id="302" r:id="rId34"/>
    <p:sldId id="327" r:id="rId35"/>
    <p:sldId id="326" r:id="rId36"/>
    <p:sldId id="355" r:id="rId37"/>
    <p:sldId id="348" r:id="rId38"/>
    <p:sldId id="305" r:id="rId39"/>
    <p:sldId id="306" r:id="rId40"/>
    <p:sldId id="307" r:id="rId41"/>
    <p:sldId id="309" r:id="rId42"/>
    <p:sldId id="33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 clrMode="bw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9689" autoAdjust="0"/>
    <p:restoredTop sz="94660"/>
  </p:normalViewPr>
  <p:slideViewPr>
    <p:cSldViewPr snapToObjects="1">
      <p:cViewPr>
        <p:scale>
          <a:sx n="100" d="100"/>
          <a:sy n="100" d="100"/>
        </p:scale>
        <p:origin x="-2280" y="-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14" d="100"/>
          <a:sy n="114" d="100"/>
        </p:scale>
        <p:origin x="-3296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B6837-2715-B847-AE4E-CAEEF66C89E9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041A3-C400-A641-8785-D77E3F55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Thank you</a:t>
            </a:r>
            <a:r>
              <a:rPr lang="en-US" sz="1800" dirty="0" smtClean="0"/>
              <a:t> Brent</a:t>
            </a:r>
          </a:p>
          <a:p>
            <a:endParaRPr lang="en-US" sz="1800" dirty="0" smtClean="0"/>
          </a:p>
          <a:p>
            <a:r>
              <a:rPr lang="en-US" sz="1800" dirty="0" smtClean="0"/>
              <a:t>Welcome to </a:t>
            </a:r>
            <a:r>
              <a:rPr lang="en-US" sz="1800" dirty="0" smtClean="0"/>
              <a:t>this</a:t>
            </a:r>
            <a:r>
              <a:rPr lang="en-US" sz="1800" dirty="0" smtClean="0"/>
              <a:t> </a:t>
            </a:r>
            <a:r>
              <a:rPr lang="en-US" sz="1800" dirty="0" smtClean="0"/>
              <a:t>zoom presentation today </a:t>
            </a:r>
            <a:r>
              <a:rPr lang="en-US" sz="2000" dirty="0" smtClean="0"/>
              <a:t>about my new book, Dark Secrets –</a:t>
            </a:r>
            <a:r>
              <a:rPr lang="en-US" sz="2000" dirty="0" smtClean="0"/>
              <a:t> as the heading states – it is one </a:t>
            </a:r>
            <a:r>
              <a:rPr lang="en-US" sz="2000" dirty="0" smtClean="0"/>
              <a:t>of the most controversial events in Australian history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Most of this story occurs in the dark days of the war against the Japanese in 1942 but it is a long, complex and emotional story.</a:t>
            </a:r>
          </a:p>
          <a:p>
            <a:endParaRPr lang="en-US" sz="2000" dirty="0" smtClean="0"/>
          </a:p>
          <a:p>
            <a:r>
              <a:rPr lang="en-US" sz="2000" dirty="0" smtClean="0"/>
              <a:t>The story</a:t>
            </a:r>
            <a:r>
              <a:rPr lang="en-US" sz="2000" dirty="0" smtClean="0"/>
              <a:t> actually starts </a:t>
            </a:r>
            <a:r>
              <a:rPr lang="en-US" sz="2000" dirty="0" smtClean="0"/>
              <a:t>decades</a:t>
            </a:r>
            <a:r>
              <a:rPr lang="en-US" sz="2000" dirty="0" smtClean="0"/>
              <a:t> earlier, just as the First World War is ending…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Shortly afterwards, </a:t>
            </a:r>
            <a:r>
              <a:rPr lang="en-US" sz="2000" dirty="0" smtClean="0"/>
              <a:t>Ron Gordon</a:t>
            </a:r>
            <a:r>
              <a:rPr lang="en-US" sz="2000" dirty="0" smtClean="0"/>
              <a:t> was shocked to hear </a:t>
            </a:r>
            <a:r>
              <a:rPr lang="en-US" sz="2000" dirty="0" smtClean="0"/>
              <a:t>that his</a:t>
            </a:r>
            <a:r>
              <a:rPr lang="en-US" sz="2000" dirty="0" smtClean="0"/>
              <a:t> older brother </a:t>
            </a:r>
            <a:r>
              <a:rPr lang="en-US" sz="2000" dirty="0" smtClean="0"/>
              <a:t>Frank was MIA, presumed dead in the North Sea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Ron now had lost all of his family. He turned to his close friend Ted for support.</a:t>
            </a:r>
          </a:p>
          <a:p>
            <a:endParaRPr lang="en-US" sz="2000" dirty="0" smtClean="0"/>
          </a:p>
          <a:p>
            <a:r>
              <a:rPr lang="en-US" sz="2000" dirty="0" smtClean="0"/>
              <a:t>However, Ted was also struggling with his own family issues. His mother had married again to a drifter, Peter Byrne and Ted suddenly felt very alone.</a:t>
            </a:r>
          </a:p>
          <a:p>
            <a:endParaRPr lang="en-US" sz="2000" dirty="0" smtClean="0"/>
          </a:p>
          <a:p>
            <a:r>
              <a:rPr lang="en-US" sz="2000" dirty="0" smtClean="0"/>
              <a:t>Jack</a:t>
            </a:r>
            <a:r>
              <a:rPr lang="en-US" sz="2000" dirty="0" smtClean="0"/>
              <a:t> was happy to be home on leave in </a:t>
            </a:r>
            <a:r>
              <a:rPr lang="en-US" sz="2000" dirty="0" err="1" smtClean="0"/>
              <a:t>Bellerive</a:t>
            </a:r>
            <a:r>
              <a:rPr lang="en-US" sz="2000" dirty="0" smtClean="0"/>
              <a:t> but he was sick and suffering from </a:t>
            </a:r>
            <a:r>
              <a:rPr lang="en-US" sz="2000" dirty="0" smtClean="0"/>
              <a:t>damaged eye sight after an accident involving an open furnace door. He did not was to go back to the war.</a:t>
            </a:r>
          </a:p>
          <a:p>
            <a:endParaRPr lang="en-US" sz="2000" dirty="0" smtClean="0"/>
          </a:p>
          <a:p>
            <a:r>
              <a:rPr lang="en-US" sz="2000" dirty="0" smtClean="0"/>
              <a:t>The three sailors were suffering from</a:t>
            </a:r>
            <a:r>
              <a:rPr lang="en-US" sz="2000" dirty="0" smtClean="0"/>
              <a:t> loss</a:t>
            </a:r>
            <a:r>
              <a:rPr lang="en-US" sz="2000" dirty="0" smtClean="0"/>
              <a:t>,</a:t>
            </a:r>
            <a:r>
              <a:rPr lang="en-US" sz="2000" dirty="0" smtClean="0"/>
              <a:t> anger and pain.</a:t>
            </a:r>
          </a:p>
          <a:p>
            <a:endParaRPr lang="en-US" sz="2000" dirty="0" smtClean="0"/>
          </a:p>
          <a:p>
            <a:r>
              <a:rPr lang="en-US" sz="2000" dirty="0" smtClean="0"/>
              <a:t>This was a bad combination of emotions to take back to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4343400"/>
            <a:ext cx="6856413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January 1942, 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led Task Force 44, including </a:t>
            </a:r>
            <a:r>
              <a:rPr lang="en-US" sz="2000" i="1" dirty="0" smtClean="0"/>
              <a:t>Hobart</a:t>
            </a:r>
            <a:r>
              <a:rPr lang="en-US" sz="2000" dirty="0" smtClean="0"/>
              <a:t> and the USS </a:t>
            </a:r>
            <a:r>
              <a:rPr lang="en-US" sz="2000" i="1" dirty="0" smtClean="0"/>
              <a:t>Chicago</a:t>
            </a:r>
            <a:r>
              <a:rPr lang="en-US" sz="2000" dirty="0" smtClean="0"/>
              <a:t> to the Coral Sea.</a:t>
            </a:r>
          </a:p>
          <a:p>
            <a:endParaRPr lang="en-US" sz="2000" dirty="0" smtClean="0"/>
          </a:p>
          <a:p>
            <a:r>
              <a:rPr lang="en-US" sz="2000" dirty="0" smtClean="0"/>
              <a:t>They were to </a:t>
            </a:r>
            <a:r>
              <a:rPr lang="en-US" sz="2000" dirty="0" err="1" smtClean="0"/>
              <a:t>rendevous</a:t>
            </a:r>
            <a:r>
              <a:rPr lang="en-US" sz="2000" dirty="0" smtClean="0"/>
              <a:t> with a US carrier task force and block a Japanese invasion of New Guinea.</a:t>
            </a:r>
          </a:p>
          <a:p>
            <a:endParaRPr lang="en-US" sz="2000" dirty="0" smtClean="0"/>
          </a:p>
          <a:p>
            <a:r>
              <a:rPr lang="en-US" sz="2000" dirty="0" smtClean="0"/>
              <a:t>Tensions </a:t>
            </a:r>
            <a:r>
              <a:rPr lang="en-US" sz="2000" dirty="0" smtClean="0"/>
              <a:t>were high and emotions were raw.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Thursday 12 March 1942 seemed </a:t>
            </a:r>
            <a:r>
              <a:rPr lang="en-US" sz="2000" dirty="0" smtClean="0"/>
              <a:t>quiet at first.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</a:t>
            </a:r>
            <a:r>
              <a:rPr lang="en-US" sz="2000" dirty="0" smtClean="0"/>
              <a:t> flagship Captain</a:t>
            </a:r>
            <a:r>
              <a:rPr lang="en-US" sz="2000" dirty="0" smtClean="0"/>
              <a:t>, Harold </a:t>
            </a:r>
            <a:r>
              <a:rPr lang="en-US" sz="2000" dirty="0" err="1" smtClean="0"/>
              <a:t>Farncomb</a:t>
            </a:r>
            <a:r>
              <a:rPr lang="en-US" sz="2000" dirty="0" smtClean="0"/>
              <a:t>, </a:t>
            </a:r>
            <a:r>
              <a:rPr lang="en-US" sz="2000" dirty="0" smtClean="0"/>
              <a:t>was in his cabin writing reports.</a:t>
            </a:r>
          </a:p>
          <a:p>
            <a:endParaRPr lang="en-US" sz="2000" dirty="0" smtClean="0"/>
          </a:p>
          <a:p>
            <a:r>
              <a:rPr lang="en-US" sz="2000" dirty="0" smtClean="0"/>
              <a:t>Sailors in the </a:t>
            </a:r>
            <a:r>
              <a:rPr lang="en-US" sz="2000" dirty="0" smtClean="0"/>
              <a:t>wireless </a:t>
            </a:r>
            <a:r>
              <a:rPr lang="en-US" sz="2000" dirty="0" smtClean="0"/>
              <a:t>room</a:t>
            </a:r>
            <a:r>
              <a:rPr lang="en-US" sz="2000" dirty="0" smtClean="0"/>
              <a:t> listened </a:t>
            </a:r>
            <a:r>
              <a:rPr lang="en-US" sz="2000" dirty="0" smtClean="0"/>
              <a:t>for</a:t>
            </a:r>
            <a:r>
              <a:rPr lang="en-US" sz="2000" dirty="0" smtClean="0"/>
              <a:t> </a:t>
            </a:r>
            <a:r>
              <a:rPr lang="en-US" sz="2000" dirty="0" smtClean="0"/>
              <a:t>news</a:t>
            </a:r>
            <a:r>
              <a:rPr lang="en-US" sz="2000" dirty="0" smtClean="0"/>
              <a:t> </a:t>
            </a:r>
            <a:r>
              <a:rPr lang="en-US" sz="2000" dirty="0" smtClean="0"/>
              <a:t>of the Japanese invasion fleet.</a:t>
            </a:r>
          </a:p>
          <a:p>
            <a:endParaRPr lang="en-US" sz="2000" dirty="0" smtClean="0"/>
          </a:p>
          <a:p>
            <a:r>
              <a:rPr lang="en-US" sz="2000" dirty="0" smtClean="0"/>
              <a:t>The crew were at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degree readiness, relaxing at their posts at </a:t>
            </a:r>
            <a:r>
              <a:rPr lang="en-US" sz="2000" dirty="0" smtClean="0"/>
              <a:t>black-out </a:t>
            </a:r>
            <a:r>
              <a:rPr lang="en-US" sz="2000" dirty="0" smtClean="0"/>
              <a:t>on a</a:t>
            </a:r>
            <a:r>
              <a:rPr lang="en-US" sz="2000" dirty="0" smtClean="0"/>
              <a:t> very balmy </a:t>
            </a:r>
            <a:r>
              <a:rPr lang="en-US" sz="2000" dirty="0" smtClean="0"/>
              <a:t>evening.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Ron Gordon</a:t>
            </a:r>
            <a:r>
              <a:rPr lang="en-US" sz="2000" dirty="0" smtClean="0"/>
              <a:t>, </a:t>
            </a:r>
            <a:r>
              <a:rPr lang="en-US" sz="2000" dirty="0" smtClean="0"/>
              <a:t>Ted </a:t>
            </a:r>
            <a:r>
              <a:rPr lang="en-US" sz="2000" dirty="0" smtClean="0"/>
              <a:t>Elias</a:t>
            </a:r>
            <a:r>
              <a:rPr lang="en-US" sz="2000" dirty="0" smtClean="0"/>
              <a:t> and Jack Riley were alone on the deck.</a:t>
            </a:r>
          </a:p>
          <a:p>
            <a:endParaRPr lang="en-US" sz="2000" dirty="0" smtClean="0"/>
          </a:p>
          <a:p>
            <a:r>
              <a:rPr lang="en-US" sz="2000" dirty="0" smtClean="0"/>
              <a:t>Suddenly, Ron Gordon and Ted Elias attacked Jack </a:t>
            </a:r>
            <a:r>
              <a:rPr lang="en-US" sz="2000" dirty="0" smtClean="0"/>
              <a:t>Riley.</a:t>
            </a:r>
          </a:p>
          <a:p>
            <a:endParaRPr lang="en-US" sz="2000" dirty="0" smtClean="0"/>
          </a:p>
          <a:p>
            <a:r>
              <a:rPr lang="en-US" sz="2000" dirty="0" smtClean="0"/>
              <a:t>In a moment of madness, Ron Gordon and Ted Elias</a:t>
            </a:r>
            <a:r>
              <a:rPr lang="en-US" sz="2000" dirty="0" smtClean="0"/>
              <a:t> </a:t>
            </a:r>
            <a:r>
              <a:rPr lang="en-US" sz="2000" dirty="0" smtClean="0"/>
              <a:t>brutally stabbed</a:t>
            </a:r>
            <a:r>
              <a:rPr lang="en-US" sz="2000" dirty="0" smtClean="0"/>
              <a:t> Jack Riley </a:t>
            </a:r>
            <a:r>
              <a:rPr lang="en-US" sz="2000" dirty="0" smtClean="0"/>
              <a:t>14 times and tried to throw him overboard.</a:t>
            </a:r>
          </a:p>
          <a:p>
            <a:endParaRPr lang="en-US" sz="2000" dirty="0" smtClean="0"/>
          </a:p>
          <a:p>
            <a:r>
              <a:rPr lang="en-US" sz="2000" dirty="0" smtClean="0"/>
              <a:t>But</a:t>
            </a:r>
            <a:r>
              <a:rPr lang="en-US" sz="2000" dirty="0" smtClean="0"/>
              <a:t> after hearing the commotion, </a:t>
            </a:r>
            <a:r>
              <a:rPr lang="en-US" sz="2000" dirty="0" smtClean="0"/>
              <a:t>shipmates</a:t>
            </a:r>
            <a:r>
              <a:rPr lang="en-US" sz="2000" dirty="0" smtClean="0"/>
              <a:t> </a:t>
            </a:r>
            <a:r>
              <a:rPr lang="en-US" sz="2000" dirty="0" smtClean="0"/>
              <a:t>arrived before they could complete the cover up.</a:t>
            </a:r>
          </a:p>
          <a:p>
            <a:endParaRPr lang="en-US" sz="2000" dirty="0" smtClean="0"/>
          </a:p>
          <a:p>
            <a:r>
              <a:rPr lang="en-US" sz="2000" dirty="0" smtClean="0"/>
              <a:t>Jack Riley </a:t>
            </a:r>
            <a:r>
              <a:rPr lang="en-US" sz="2000" dirty="0" smtClean="0"/>
              <a:t>was taken below and before he passed out he told the</a:t>
            </a:r>
            <a:r>
              <a:rPr lang="en-US" sz="2000" dirty="0" smtClean="0"/>
              <a:t> ship’s surgeon Malcolm </a:t>
            </a:r>
            <a:r>
              <a:rPr lang="en-US" sz="2000" dirty="0" err="1" smtClean="0"/>
              <a:t>Stening</a:t>
            </a:r>
            <a:r>
              <a:rPr lang="en-US" sz="2000" dirty="0" smtClean="0"/>
              <a:t> that Gordon </a:t>
            </a:r>
            <a:r>
              <a:rPr lang="en-US" sz="2000" dirty="0" smtClean="0"/>
              <a:t>and Elias had attacked him…because he</a:t>
            </a:r>
            <a:r>
              <a:rPr lang="en-US" sz="2000" dirty="0" smtClean="0"/>
              <a:t> had accused </a:t>
            </a:r>
            <a:r>
              <a:rPr lang="en-US" sz="2000" dirty="0" smtClean="0"/>
              <a:t>them of being homosexual.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Jack Riley </a:t>
            </a:r>
            <a:r>
              <a:rPr lang="en-US" sz="2000" dirty="0" smtClean="0"/>
              <a:t>clung to life for over 24 hours before peritonitis eventually killed him.</a:t>
            </a:r>
          </a:p>
          <a:p>
            <a:endParaRPr lang="en-US" sz="2000" dirty="0" smtClean="0"/>
          </a:p>
          <a:p>
            <a:r>
              <a:rPr lang="en-US" sz="2000" dirty="0" smtClean="0"/>
              <a:t>He was buried at sea</a:t>
            </a:r>
            <a:r>
              <a:rPr lang="en-US" sz="2000" dirty="0" smtClean="0"/>
              <a:t> at 17:00 hours on </a:t>
            </a:r>
            <a:r>
              <a:rPr lang="en-US" sz="2000" dirty="0" smtClean="0"/>
              <a:t>Saturday evening.</a:t>
            </a:r>
          </a:p>
          <a:p>
            <a:endParaRPr lang="en-US" sz="2000" dirty="0" smtClean="0"/>
          </a:p>
          <a:p>
            <a:r>
              <a:rPr lang="en-US" sz="2000" dirty="0" smtClean="0"/>
              <a:t>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 </a:t>
            </a:r>
            <a:r>
              <a:rPr lang="en-US" sz="2000" dirty="0" smtClean="0"/>
              <a:t>claimed two other sailors</a:t>
            </a:r>
            <a:r>
              <a:rPr lang="en-US" sz="2000" dirty="0" smtClean="0"/>
              <a:t> had attacked Jack Riley in the dark that night but </a:t>
            </a:r>
            <a:r>
              <a:rPr lang="en-US" sz="2000" dirty="0" smtClean="0"/>
              <a:t>they were charged with murder.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6413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 Jack Riley was being buried at sea, Labor PM, John Curtin was appealing to Americans to help stem the tide against the Japanese.</a:t>
            </a:r>
          </a:p>
          <a:p>
            <a:endParaRPr lang="en-US" sz="2000" dirty="0" smtClean="0"/>
          </a:p>
          <a:p>
            <a:r>
              <a:rPr lang="en-US" sz="2000" dirty="0" smtClean="0"/>
              <a:t>He decided to make a pact with US General, Douglas MacArthur to wage a combined war against the Japanese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It was a pivotal moment when Australia swung from the Mother Country towards a new ally in the United States.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Curtin asked his External Affairs</a:t>
            </a:r>
            <a:r>
              <a:rPr lang="en-US" sz="2000" dirty="0" smtClean="0"/>
              <a:t> Minister and </a:t>
            </a:r>
            <a:r>
              <a:rPr lang="en-US" sz="2000" dirty="0" smtClean="0"/>
              <a:t>AG, Bert </a:t>
            </a:r>
            <a:r>
              <a:rPr lang="en-US" sz="2000" dirty="0" err="1" smtClean="0"/>
              <a:t>Evatt</a:t>
            </a:r>
            <a:r>
              <a:rPr lang="en-US" sz="2000" dirty="0" smtClean="0"/>
              <a:t> to fly to the US to lobby</a:t>
            </a:r>
            <a:r>
              <a:rPr lang="en-US" sz="2000" dirty="0" smtClean="0"/>
              <a:t> President Roosevelt </a:t>
            </a:r>
            <a:r>
              <a:rPr lang="en-US" sz="2000" dirty="0" smtClean="0"/>
              <a:t>for planes, troops and ships to fight the Japanese.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Evatt</a:t>
            </a:r>
            <a:r>
              <a:rPr lang="en-US" sz="2000" dirty="0" smtClean="0"/>
              <a:t> borrowed MacArthur’s Catalina flying boat to</a:t>
            </a:r>
            <a:r>
              <a:rPr lang="en-US" sz="2000" dirty="0" smtClean="0"/>
              <a:t> </a:t>
            </a:r>
            <a:r>
              <a:rPr lang="en-US" sz="2000" dirty="0" smtClean="0"/>
              <a:t>travel</a:t>
            </a:r>
            <a:r>
              <a:rPr lang="en-US" sz="2000" dirty="0" smtClean="0"/>
              <a:t> </a:t>
            </a:r>
            <a:r>
              <a:rPr lang="en-US" sz="2000" dirty="0" smtClean="0"/>
              <a:t>to the US.</a:t>
            </a:r>
          </a:p>
          <a:p>
            <a:endParaRPr lang="en-US" sz="2000" dirty="0" smtClean="0"/>
          </a:p>
          <a:p>
            <a:r>
              <a:rPr lang="en-US" sz="2000" dirty="0" smtClean="0"/>
              <a:t>He flew over the Coal Sea at the</a:t>
            </a:r>
            <a:r>
              <a:rPr lang="en-US" sz="2000" dirty="0" smtClean="0"/>
              <a:t> same time </a:t>
            </a:r>
            <a:r>
              <a:rPr lang="en-US" sz="2000" dirty="0" smtClean="0"/>
              <a:t>that Jack Riley was being buried at sea.</a:t>
            </a:r>
          </a:p>
          <a:p>
            <a:endParaRPr lang="en-US" sz="2000" dirty="0" smtClean="0"/>
          </a:p>
          <a:p>
            <a:r>
              <a:rPr lang="en-US" sz="2000" dirty="0" smtClean="0"/>
              <a:t>He did not know it then but British PM, Winston Churchill and</a:t>
            </a:r>
            <a:r>
              <a:rPr lang="en-US" sz="2000" dirty="0" smtClean="0"/>
              <a:t> Franklin </a:t>
            </a:r>
            <a:r>
              <a:rPr lang="en-US" sz="2000" dirty="0" smtClean="0"/>
              <a:t>Roosevelt had</a:t>
            </a:r>
            <a:r>
              <a:rPr lang="en-US" sz="2000" dirty="0" smtClean="0"/>
              <a:t> already agreed </a:t>
            </a:r>
            <a:r>
              <a:rPr lang="en-US" sz="2000" dirty="0" smtClean="0"/>
              <a:t>on a Germany First strategy.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After the </a:t>
            </a:r>
            <a:r>
              <a:rPr lang="en-US" sz="2000" dirty="0" smtClean="0"/>
              <a:t>burial </a:t>
            </a:r>
            <a:r>
              <a:rPr lang="en-US" sz="2000" dirty="0" smtClean="0"/>
              <a:t>at sea, the flagship EO, Black Jack Armstrong began a third degree interrogation of the crew.</a:t>
            </a:r>
          </a:p>
          <a:p>
            <a:endParaRPr lang="en-US" sz="2000" dirty="0" smtClean="0"/>
          </a:p>
          <a:p>
            <a:r>
              <a:rPr lang="en-US" sz="2000" dirty="0" smtClean="0"/>
              <a:t>He found that</a:t>
            </a:r>
            <a:r>
              <a:rPr lang="en-US" sz="2000" dirty="0" smtClean="0"/>
              <a:t> Ron Gordon and Ted Elias</a:t>
            </a:r>
            <a:r>
              <a:rPr lang="en-US" sz="2000" dirty="0" smtClean="0"/>
              <a:t>, and </a:t>
            </a:r>
            <a:r>
              <a:rPr lang="en-US" sz="2000" dirty="0" smtClean="0"/>
              <a:t>others, </a:t>
            </a:r>
            <a:r>
              <a:rPr lang="en-US" sz="2000" dirty="0" smtClean="0"/>
              <a:t>were part of a homosexual group, and</a:t>
            </a:r>
            <a:r>
              <a:rPr lang="en-US" sz="2000" dirty="0" smtClean="0"/>
              <a:t> the two sailors had </a:t>
            </a:r>
            <a:r>
              <a:rPr lang="en-US" sz="2000" dirty="0" smtClean="0"/>
              <a:t>killed</a:t>
            </a:r>
            <a:r>
              <a:rPr lang="en-US" sz="2000" dirty="0" smtClean="0"/>
              <a:t> Jack Riley </a:t>
            </a:r>
            <a:r>
              <a:rPr lang="en-US" sz="2000" dirty="0" smtClean="0"/>
              <a:t>to hide their sexual activities.</a:t>
            </a:r>
          </a:p>
          <a:p>
            <a:endParaRPr lang="en-US" sz="2000" dirty="0" smtClean="0"/>
          </a:p>
          <a:p>
            <a:r>
              <a:rPr lang="en-US" sz="2000" dirty="0" smtClean="0"/>
              <a:t>In his report on the murder, Squadron </a:t>
            </a:r>
            <a:r>
              <a:rPr lang="en-US" sz="2000" dirty="0" smtClean="0"/>
              <a:t>Commander,</a:t>
            </a:r>
            <a:r>
              <a:rPr lang="en-US" sz="2000" dirty="0" smtClean="0"/>
              <a:t> Rear Admiral Jack </a:t>
            </a:r>
            <a:r>
              <a:rPr lang="en-US" sz="2000" dirty="0" err="1" smtClean="0"/>
              <a:t>Crace</a:t>
            </a:r>
            <a:r>
              <a:rPr lang="en-US" sz="2000" dirty="0" smtClean="0"/>
              <a:t>, told the Navy Board in Melbourne there was a ‘large nest of immorality’ on the flagship.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Navy Board</a:t>
            </a:r>
            <a:r>
              <a:rPr lang="en-US" sz="2000" dirty="0" smtClean="0"/>
              <a:t> in Melbourne were </a:t>
            </a:r>
            <a:r>
              <a:rPr lang="en-US" sz="2000" dirty="0" smtClean="0"/>
              <a:t>shocked by the reports and agreed that there should be a quick court martial in </a:t>
            </a:r>
            <a:r>
              <a:rPr lang="en-US" sz="2000" dirty="0" err="1" smtClean="0"/>
              <a:t>Noumea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They wanted the flagship free as quickly as possible to take part in any </a:t>
            </a:r>
            <a:r>
              <a:rPr lang="en-US" sz="2000" dirty="0" err="1" smtClean="0"/>
              <a:t>defence</a:t>
            </a:r>
            <a:r>
              <a:rPr lang="en-US" sz="2000" dirty="0" smtClean="0"/>
              <a:t> against a Japanese invasion.</a:t>
            </a:r>
          </a:p>
          <a:p>
            <a:endParaRPr lang="en-US" sz="2000" dirty="0" smtClean="0"/>
          </a:p>
          <a:p>
            <a:r>
              <a:rPr lang="en-US" sz="2000" dirty="0" smtClean="0"/>
              <a:t>A civil court case would take months and occupy many of the ships officers and </a:t>
            </a:r>
            <a:r>
              <a:rPr lang="en-US" sz="2000" dirty="0" smtClean="0"/>
              <a:t>crew</a:t>
            </a:r>
            <a:r>
              <a:rPr lang="en-US" sz="2000" dirty="0" smtClean="0"/>
              <a:t> and the Navy Board simply could not sanction that diversion from the fight against the Japanese.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Navy Board decided </a:t>
            </a:r>
            <a:r>
              <a:rPr lang="en-US" sz="2000" dirty="0" smtClean="0"/>
              <a:t>that </a:t>
            </a:r>
            <a:r>
              <a:rPr lang="en-US" sz="2000" dirty="0" smtClean="0"/>
              <a:t>pre-war</a:t>
            </a:r>
            <a:r>
              <a:rPr lang="en-US" sz="2000" dirty="0" smtClean="0"/>
              <a:t> </a:t>
            </a:r>
            <a:r>
              <a:rPr lang="en-US" sz="2000" dirty="0" smtClean="0"/>
              <a:t>criminal lawyer, Trevor </a:t>
            </a:r>
            <a:r>
              <a:rPr lang="en-US" sz="2000" dirty="0" err="1" smtClean="0"/>
              <a:t>Rapke</a:t>
            </a:r>
            <a:r>
              <a:rPr lang="en-US" sz="2000" dirty="0" smtClean="0"/>
              <a:t>, serving in Darwin, should be the</a:t>
            </a:r>
            <a:r>
              <a:rPr lang="en-US" sz="2000" dirty="0" smtClean="0"/>
              <a:t> sailor’s </a:t>
            </a:r>
            <a:r>
              <a:rPr lang="en-US" sz="2000" dirty="0" err="1" smtClean="0"/>
              <a:t>defence</a:t>
            </a:r>
            <a:r>
              <a:rPr lang="en-US" sz="2000" dirty="0" smtClean="0"/>
              <a:t> </a:t>
            </a:r>
            <a:r>
              <a:rPr lang="en-US" sz="2000" dirty="0" smtClean="0"/>
              <a:t>lawyer or</a:t>
            </a:r>
            <a:r>
              <a:rPr lang="en-US" sz="2000" dirty="0" smtClean="0"/>
              <a:t> the prisoners </a:t>
            </a:r>
            <a:r>
              <a:rPr lang="en-US" sz="2000" dirty="0" smtClean="0"/>
              <a:t>friend.</a:t>
            </a:r>
          </a:p>
          <a:p>
            <a:endParaRPr lang="en-US" sz="2000" dirty="0" smtClean="0"/>
          </a:p>
          <a:p>
            <a:r>
              <a:rPr lang="en-US" sz="2000" dirty="0" smtClean="0"/>
              <a:t>They assumed he would be able to get to </a:t>
            </a:r>
            <a:r>
              <a:rPr lang="en-US" sz="2000" dirty="0" err="1" smtClean="0"/>
              <a:t>Noumea</a:t>
            </a:r>
            <a:r>
              <a:rPr lang="en-US" sz="2000" dirty="0" smtClean="0"/>
              <a:t> quickly!</a:t>
            </a:r>
          </a:p>
          <a:p>
            <a:endParaRPr lang="en-US" sz="2000" dirty="0" smtClean="0"/>
          </a:p>
          <a:p>
            <a:r>
              <a:rPr lang="en-US" sz="2000" dirty="0" smtClean="0"/>
              <a:t>But he</a:t>
            </a:r>
            <a:r>
              <a:rPr lang="en-US" sz="2000" dirty="0" smtClean="0"/>
              <a:t> actually had </a:t>
            </a:r>
            <a:r>
              <a:rPr lang="en-US" sz="2000" dirty="0" smtClean="0"/>
              <a:t>to fly from Darwin to Adelaide, then take a train to Sydney before he could catch the</a:t>
            </a:r>
            <a:r>
              <a:rPr lang="en-US" sz="2000" dirty="0" smtClean="0"/>
              <a:t> former merchant ship HMAS </a:t>
            </a:r>
            <a:r>
              <a:rPr lang="en-US" sz="2000" i="1" dirty="0" err="1" smtClean="0"/>
              <a:t>Merkur</a:t>
            </a:r>
            <a:r>
              <a:rPr lang="en-US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 err="1" smtClean="0"/>
              <a:t>Noumea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He arrived</a:t>
            </a:r>
            <a:r>
              <a:rPr lang="en-US" sz="2000" dirty="0" smtClean="0"/>
              <a:t> in </a:t>
            </a:r>
            <a:r>
              <a:rPr lang="en-US" sz="2000" dirty="0" err="1" smtClean="0"/>
              <a:t>Noumea</a:t>
            </a:r>
            <a:r>
              <a:rPr lang="en-US" sz="2000" dirty="0" smtClean="0"/>
              <a:t> on April Fools day, just before Easter 1942.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267200"/>
            <a:ext cx="68580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sz="2162" dirty="0" smtClean="0"/>
              <a:t>Between 1918 and 1922, three </a:t>
            </a:r>
            <a:r>
              <a:rPr lang="en-US" sz="2162" dirty="0" smtClean="0"/>
              <a:t>boys</a:t>
            </a:r>
            <a:r>
              <a:rPr lang="en-US" sz="2162" dirty="0" smtClean="0"/>
              <a:t> were </a:t>
            </a:r>
            <a:r>
              <a:rPr lang="en-US" sz="2162" dirty="0" smtClean="0"/>
              <a:t>born on the opposite ends of the world in very different circumstances:</a:t>
            </a:r>
          </a:p>
          <a:p>
            <a:endParaRPr lang="en-US" sz="1297" dirty="0" smtClean="0"/>
          </a:p>
          <a:p>
            <a:pPr>
              <a:buFont typeface="Arial"/>
              <a:buChar char="•"/>
            </a:pPr>
            <a:r>
              <a:rPr lang="en-US" sz="2065" dirty="0" smtClean="0"/>
              <a:t>Ron Gordon was born in </a:t>
            </a:r>
            <a:r>
              <a:rPr lang="en-US" sz="2065" dirty="0" err="1" smtClean="0"/>
              <a:t>Copnor</a:t>
            </a:r>
            <a:r>
              <a:rPr lang="en-US" sz="2065" dirty="0" smtClean="0"/>
              <a:t> on the Island of </a:t>
            </a:r>
            <a:r>
              <a:rPr lang="en-US" sz="2065" dirty="0" smtClean="0"/>
              <a:t>Portsmouth to a Royal Navy Chief Petty Officer, Albert and his </a:t>
            </a:r>
            <a:r>
              <a:rPr lang="en-US" sz="2065" dirty="0" smtClean="0"/>
              <a:t>wife, </a:t>
            </a:r>
            <a:r>
              <a:rPr lang="en-US" sz="2065" dirty="0" smtClean="0"/>
              <a:t>Mary.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He was inseparable from his older brother Frank after they moved to Australia in 1927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But Frank was homesick and joined the RAN and then transferred to the Fleet Air Arm in the Royal Navy as soon as he was old enough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Tragedy struck soon after when Mary and Albert both died of influenza in 1934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Ron was left an orphan and decided to follow in his father’s and brother’s footsteps and join the RAN in 1936.</a:t>
            </a:r>
          </a:p>
          <a:p>
            <a:pPr>
              <a:buFont typeface="Arial"/>
              <a:buChar char="•"/>
            </a:pPr>
            <a:endParaRPr lang="en-US" sz="2065" dirty="0" smtClean="0"/>
          </a:p>
          <a:p>
            <a:pPr>
              <a:buFont typeface="Arial"/>
              <a:buChar char="•"/>
            </a:pPr>
            <a:r>
              <a:rPr lang="en-US" sz="2065" dirty="0" smtClean="0"/>
              <a:t>Ted Elias was born in the inner suburbs of </a:t>
            </a:r>
            <a:r>
              <a:rPr lang="en-US" sz="2065" dirty="0" smtClean="0"/>
              <a:t>Sydney</a:t>
            </a:r>
            <a:r>
              <a:rPr lang="en-US" sz="2065" dirty="0" smtClean="0"/>
              <a:t> to a </a:t>
            </a:r>
            <a:r>
              <a:rPr lang="en-US" sz="2065" dirty="0" err="1" smtClean="0"/>
              <a:t>labourer</a:t>
            </a:r>
            <a:r>
              <a:rPr lang="en-US" sz="2065" dirty="0" smtClean="0"/>
              <a:t>, Alfred and his wife Christina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Unfortunately Alfred died when Ted was only 2 ½ and Christina was left a single working mother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Ted grew up in the slums of Sydney during the gang wars of the 1920s and the Great Depression in the 1930s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It did not take him long to seek job security in the RAN in 1936.</a:t>
            </a:r>
          </a:p>
          <a:p>
            <a:pPr>
              <a:buFont typeface="Arial"/>
              <a:buChar char="•"/>
            </a:pPr>
            <a:endParaRPr lang="en-US" sz="2065" dirty="0" smtClean="0"/>
          </a:p>
          <a:p>
            <a:pPr>
              <a:buFont typeface="Arial"/>
              <a:buChar char="•"/>
            </a:pPr>
            <a:r>
              <a:rPr lang="en-US" sz="2065" dirty="0" smtClean="0"/>
              <a:t>Jack Riley</a:t>
            </a:r>
            <a:r>
              <a:rPr lang="en-US" sz="2065" dirty="0" smtClean="0"/>
              <a:t> </a:t>
            </a:r>
            <a:r>
              <a:rPr lang="en-US" sz="2065" dirty="0" smtClean="0"/>
              <a:t>was born in the </a:t>
            </a:r>
            <a:r>
              <a:rPr lang="en-US" sz="2065" dirty="0" err="1" smtClean="0"/>
              <a:t>idylic</a:t>
            </a:r>
            <a:r>
              <a:rPr lang="en-US" sz="2065" dirty="0" smtClean="0"/>
              <a:t> rural setting of </a:t>
            </a:r>
            <a:r>
              <a:rPr lang="en-US" sz="2065" dirty="0" err="1" smtClean="0"/>
              <a:t>Bellerive</a:t>
            </a:r>
            <a:r>
              <a:rPr lang="en-US" sz="2065" dirty="0" smtClean="0"/>
              <a:t> in 1922 to a carpenter, Victor and his wife, Blanche</a:t>
            </a:r>
          </a:p>
          <a:p>
            <a:pPr>
              <a:buFont typeface="Arial"/>
              <a:buChar char="•"/>
            </a:pPr>
            <a:r>
              <a:rPr lang="en-US" sz="2065" dirty="0" smtClean="0"/>
              <a:t>The family moved to Sydney in 1930 to start a new life and a daughter, Judith was born</a:t>
            </a:r>
            <a:endParaRPr lang="en-US" sz="2065" dirty="0" smtClean="0"/>
          </a:p>
          <a:p>
            <a:pPr>
              <a:buFont typeface="Arial"/>
              <a:buChar char="•"/>
            </a:pPr>
            <a:r>
              <a:rPr lang="en-US" sz="2065" dirty="0" smtClean="0"/>
              <a:t>But d</a:t>
            </a:r>
            <a:r>
              <a:rPr lang="en-US" sz="2065" dirty="0" smtClean="0"/>
              <a:t>reams of a new life in Sydney were killed off by the Great Depression and the family moved back to </a:t>
            </a:r>
            <a:r>
              <a:rPr lang="en-US" sz="2065" dirty="0" err="1" smtClean="0"/>
              <a:t>Bellerive</a:t>
            </a:r>
            <a:endParaRPr lang="en-US" sz="2065" dirty="0" smtClean="0"/>
          </a:p>
          <a:p>
            <a:pPr>
              <a:buFont typeface="Arial"/>
              <a:buChar char="•"/>
            </a:pPr>
            <a:r>
              <a:rPr lang="en-US" sz="2065" dirty="0" smtClean="0"/>
              <a:t>The visit of HMAS </a:t>
            </a:r>
            <a:r>
              <a:rPr lang="en-US" sz="2065" i="1" dirty="0" smtClean="0"/>
              <a:t>Hobart</a:t>
            </a:r>
            <a:r>
              <a:rPr lang="en-US" sz="2065" dirty="0" smtClean="0"/>
              <a:t> to Tasmania in 1938 subsequently sparked Jack’s interest in the Navy and he joined the RAN at the age of 16 in June 1939.</a:t>
            </a:r>
            <a:r>
              <a:rPr lang="en-US" sz="2065" dirty="0" smtClean="0"/>
              <a:t> </a:t>
            </a:r>
          </a:p>
          <a:p>
            <a:pPr>
              <a:buFont typeface="Arial"/>
              <a:buChar char="•"/>
            </a:pPr>
            <a:endParaRPr lang="en-US" sz="1514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0000" y="8686800"/>
            <a:ext cx="2971800" cy="457200"/>
          </a:xfrm>
        </p:spPr>
        <p:txBody>
          <a:bodyPr/>
          <a:lstStyle/>
          <a:p>
            <a:r>
              <a:rPr lang="en-US" dirty="0" smtClean="0"/>
              <a:t> </a:t>
            </a:r>
            <a:fld id="{4F7041A3-C400-A641-8785-D77E3F5544A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The court martial was always going to be a challenge.</a:t>
            </a:r>
          </a:p>
          <a:p>
            <a:endParaRPr lang="en-US" sz="2000" dirty="0" smtClean="0"/>
          </a:p>
          <a:p>
            <a:r>
              <a:rPr lang="en-US" sz="2000" dirty="0" smtClean="0"/>
              <a:t>As the murder occurred at night, there</a:t>
            </a:r>
            <a:r>
              <a:rPr lang="en-US" sz="2000" dirty="0" smtClean="0"/>
              <a:t> </a:t>
            </a:r>
            <a:r>
              <a:rPr lang="en-US" sz="2000" dirty="0" smtClean="0"/>
              <a:t>were no</a:t>
            </a:r>
            <a:r>
              <a:rPr lang="en-US" sz="2000" dirty="0" smtClean="0"/>
              <a:t> direct eye </a:t>
            </a:r>
            <a:r>
              <a:rPr lang="en-US" sz="2000" dirty="0" smtClean="0"/>
              <a:t>witness accounts,</a:t>
            </a:r>
            <a:r>
              <a:rPr lang="en-US" sz="2000" dirty="0" smtClean="0"/>
              <a:t> no </a:t>
            </a:r>
            <a:r>
              <a:rPr lang="en-US" sz="2000" dirty="0" smtClean="0"/>
              <a:t>murder weapon</a:t>
            </a:r>
            <a:r>
              <a:rPr lang="en-US" sz="2000" dirty="0" smtClean="0"/>
              <a:t> was found and </a:t>
            </a:r>
            <a:r>
              <a:rPr lang="en-US" sz="2000" dirty="0" smtClean="0"/>
              <a:t>the Navy did not want to hand the Japanese </a:t>
            </a:r>
            <a:r>
              <a:rPr lang="en-US" sz="2000" dirty="0" err="1" smtClean="0"/>
              <a:t>propoganda</a:t>
            </a:r>
            <a:r>
              <a:rPr lang="en-US" sz="2000" dirty="0" smtClean="0"/>
              <a:t> by referring to the</a:t>
            </a:r>
            <a:r>
              <a:rPr lang="en-US" sz="2000" dirty="0" smtClean="0"/>
              <a:t> alleged homosexual motive</a:t>
            </a:r>
            <a:r>
              <a:rPr lang="en-US" sz="2000" dirty="0" smtClean="0"/>
              <a:t>!</a:t>
            </a:r>
          </a:p>
          <a:p>
            <a:endParaRPr lang="en-US" sz="2000" dirty="0" smtClean="0"/>
          </a:p>
          <a:p>
            <a:r>
              <a:rPr lang="en-US" sz="2000" dirty="0" smtClean="0"/>
              <a:t>Harold </a:t>
            </a:r>
            <a:r>
              <a:rPr lang="en-US" sz="2000" dirty="0" err="1" smtClean="0"/>
              <a:t>Farncomb</a:t>
            </a:r>
            <a:r>
              <a:rPr lang="en-US" sz="2000" dirty="0" smtClean="0"/>
              <a:t> </a:t>
            </a:r>
            <a:r>
              <a:rPr lang="en-US" sz="2000" dirty="0" smtClean="0"/>
              <a:t>simply </a:t>
            </a:r>
            <a:r>
              <a:rPr lang="en-US" sz="2000" dirty="0" smtClean="0"/>
              <a:t>told </a:t>
            </a:r>
            <a:r>
              <a:rPr lang="en-US" sz="2000" dirty="0" smtClean="0"/>
              <a:t>the Panel of junior officers he personally believed </a:t>
            </a:r>
            <a:r>
              <a:rPr lang="en-US" sz="2000" dirty="0" smtClean="0"/>
              <a:t>that Ron Gordon and Ted Elias were </a:t>
            </a:r>
            <a:r>
              <a:rPr lang="en-US" sz="2000" dirty="0" smtClean="0"/>
              <a:t>guilty.</a:t>
            </a:r>
          </a:p>
          <a:p>
            <a:endParaRPr lang="en-US" sz="2000" dirty="0" smtClean="0"/>
          </a:p>
          <a:p>
            <a:r>
              <a:rPr lang="en-US" sz="2000" dirty="0" smtClean="0"/>
              <a:t>After five days, the Panel</a:t>
            </a:r>
            <a:r>
              <a:rPr lang="en-US" sz="2000" dirty="0" smtClean="0"/>
              <a:t> </a:t>
            </a:r>
            <a:r>
              <a:rPr lang="en-US" sz="2000" dirty="0" smtClean="0"/>
              <a:t>found Ron</a:t>
            </a:r>
            <a:r>
              <a:rPr lang="en-US" sz="2000" dirty="0" smtClean="0"/>
              <a:t> </a:t>
            </a:r>
            <a:r>
              <a:rPr lang="en-US" sz="2000" dirty="0" smtClean="0"/>
              <a:t>Gordon and</a:t>
            </a:r>
            <a:r>
              <a:rPr lang="en-US" sz="2000" dirty="0" smtClean="0"/>
              <a:t> Ted Elias </a:t>
            </a:r>
            <a:r>
              <a:rPr lang="en-US" sz="2000" dirty="0" smtClean="0"/>
              <a:t>guilty as charged based</a:t>
            </a:r>
            <a:r>
              <a:rPr lang="en-US" sz="2000" dirty="0" smtClean="0"/>
              <a:t> solely on </a:t>
            </a:r>
            <a:r>
              <a:rPr lang="en-US" sz="2000" dirty="0" smtClean="0"/>
              <a:t>circumstantial evidence.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Trevot</a:t>
            </a:r>
            <a:r>
              <a:rPr lang="en-US" sz="2000" dirty="0" smtClean="0"/>
              <a:t> </a:t>
            </a:r>
            <a:r>
              <a:rPr lang="en-US" sz="2000" dirty="0" err="1" smtClean="0"/>
              <a:t>Rapke</a:t>
            </a:r>
            <a:r>
              <a:rPr lang="en-US" sz="2000" dirty="0" smtClean="0"/>
              <a:t> immediately claimed </a:t>
            </a:r>
            <a:r>
              <a:rPr lang="en-US" sz="2000" dirty="0" smtClean="0"/>
              <a:t>there had been a </a:t>
            </a:r>
            <a:r>
              <a:rPr lang="en-US" sz="2000" dirty="0" err="1" smtClean="0"/>
              <a:t>miscarraige</a:t>
            </a:r>
            <a:r>
              <a:rPr lang="en-US" sz="2000" dirty="0" smtClean="0"/>
              <a:t> of </a:t>
            </a:r>
            <a:r>
              <a:rPr lang="en-US" sz="2000" dirty="0" smtClean="0"/>
              <a:t>justice and wanted to lodge an appeal but there was no appeal under British military law!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death sentence placed the new Labor Government in a difficult position.</a:t>
            </a:r>
          </a:p>
          <a:p>
            <a:endParaRPr lang="en-US" sz="2000" dirty="0" smtClean="0"/>
          </a:p>
          <a:p>
            <a:r>
              <a:rPr lang="en-US" sz="2000" dirty="0" smtClean="0"/>
              <a:t>The</a:t>
            </a:r>
            <a:r>
              <a:rPr lang="en-US" sz="2000" dirty="0" smtClean="0"/>
              <a:t> new Navy Minister, Norman </a:t>
            </a:r>
            <a:r>
              <a:rPr lang="en-US" sz="2000" dirty="0" err="1" smtClean="0"/>
              <a:t>Makin</a:t>
            </a:r>
            <a:r>
              <a:rPr lang="en-US" sz="2000" dirty="0" smtClean="0"/>
              <a:t>, </a:t>
            </a:r>
            <a:r>
              <a:rPr lang="en-US" sz="2000" dirty="0" smtClean="0"/>
              <a:t>wanted to support the </a:t>
            </a:r>
            <a:r>
              <a:rPr lang="en-US" sz="2000" dirty="0" smtClean="0"/>
              <a:t>Navy </a:t>
            </a:r>
            <a:r>
              <a:rPr lang="en-US" sz="2000" dirty="0" smtClean="0"/>
              <a:t>but his Government</a:t>
            </a:r>
            <a:r>
              <a:rPr lang="en-US" sz="2000" dirty="0" smtClean="0"/>
              <a:t> was opposed to capital </a:t>
            </a:r>
            <a:r>
              <a:rPr lang="en-US" sz="2000" dirty="0" smtClean="0"/>
              <a:t>punishment.</a:t>
            </a:r>
          </a:p>
          <a:p>
            <a:endParaRPr lang="en-US" sz="2000" dirty="0" smtClean="0"/>
          </a:p>
          <a:p>
            <a:r>
              <a:rPr lang="en-US" sz="2000" dirty="0" smtClean="0"/>
              <a:t>As a result, </a:t>
            </a:r>
            <a:r>
              <a:rPr lang="en-US" sz="2000" dirty="0" err="1" smtClean="0"/>
              <a:t>Makin</a:t>
            </a:r>
            <a:r>
              <a:rPr lang="en-US" sz="2000" dirty="0" smtClean="0"/>
              <a:t> </a:t>
            </a:r>
            <a:r>
              <a:rPr lang="en-US" sz="2000" dirty="0" smtClean="0"/>
              <a:t>ordered the death penalty</a:t>
            </a:r>
            <a:r>
              <a:rPr lang="en-US" sz="2000" dirty="0" smtClean="0"/>
              <a:t> be put </a:t>
            </a:r>
            <a:r>
              <a:rPr lang="en-US" sz="2000" dirty="0" smtClean="0"/>
              <a:t>on hold until the Government could find a way out of the mess.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was ordered back to Sydney to offload</a:t>
            </a:r>
            <a:r>
              <a:rPr lang="en-US" sz="2000" dirty="0" smtClean="0"/>
              <a:t>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 </a:t>
            </a:r>
            <a:r>
              <a:rPr lang="en-US" sz="2000" dirty="0" smtClean="0"/>
              <a:t>at</a:t>
            </a:r>
            <a:r>
              <a:rPr lang="en-US" sz="2000" dirty="0" smtClean="0"/>
              <a:t> </a:t>
            </a:r>
            <a:r>
              <a:rPr lang="en-US" sz="2000" dirty="0" smtClean="0"/>
              <a:t>Long Bay</a:t>
            </a:r>
            <a:r>
              <a:rPr lang="en-US" sz="2000" dirty="0" smtClean="0"/>
              <a:t> Penitentiary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formal excuse was</a:t>
            </a:r>
            <a:r>
              <a:rPr lang="en-US" sz="2000" dirty="0" smtClean="0"/>
              <a:t> that the flagship needed to </a:t>
            </a:r>
            <a:r>
              <a:rPr lang="en-US" sz="2000" dirty="0" smtClean="0"/>
              <a:t>replace worn turbine shafts but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was quickly back at sea.</a:t>
            </a:r>
          </a:p>
          <a:p>
            <a:endParaRPr lang="en-US" sz="2000" dirty="0" smtClean="0"/>
          </a:p>
          <a:p>
            <a:r>
              <a:rPr lang="en-US" sz="2000" dirty="0" smtClean="0"/>
              <a:t>Even though</a:t>
            </a:r>
            <a:r>
              <a:rPr lang="en-US" sz="2000" dirty="0" smtClean="0"/>
              <a:t> Trevor </a:t>
            </a:r>
            <a:r>
              <a:rPr lang="en-US" sz="2000" dirty="0" err="1" smtClean="0"/>
              <a:t>Rapke</a:t>
            </a:r>
            <a:r>
              <a:rPr lang="en-US" sz="2000" dirty="0" smtClean="0"/>
              <a:t> </a:t>
            </a:r>
            <a:r>
              <a:rPr lang="en-US" sz="2000" dirty="0" smtClean="0"/>
              <a:t>had clashed </a:t>
            </a:r>
            <a:r>
              <a:rPr lang="en-US" sz="2000" dirty="0" smtClean="0"/>
              <a:t>with the Captain, during the court martial, Harold </a:t>
            </a:r>
            <a:r>
              <a:rPr lang="en-US" sz="2000" dirty="0" err="1" smtClean="0"/>
              <a:t>Farncomb</a:t>
            </a:r>
            <a:r>
              <a:rPr lang="en-US" sz="2000" dirty="0" smtClean="0"/>
              <a:t> asked </a:t>
            </a:r>
            <a:r>
              <a:rPr lang="en-US" sz="2000" dirty="0" smtClean="0"/>
              <a:t>him to stay</a:t>
            </a:r>
            <a:r>
              <a:rPr lang="en-US" sz="2000" dirty="0" smtClean="0"/>
              <a:t> on the flagship as </a:t>
            </a:r>
            <a:r>
              <a:rPr lang="en-US" sz="2000" dirty="0" smtClean="0"/>
              <a:t>his secretary.</a:t>
            </a:r>
          </a:p>
          <a:p>
            <a:endParaRPr lang="en-US" sz="2000" dirty="0" smtClean="0"/>
          </a:p>
          <a:p>
            <a:r>
              <a:rPr lang="en-US" sz="2000" dirty="0" smtClean="0"/>
              <a:t>The sweetener was that</a:t>
            </a:r>
            <a:r>
              <a:rPr lang="en-US" sz="2000" dirty="0" smtClean="0"/>
              <a:t> Harold </a:t>
            </a:r>
            <a:r>
              <a:rPr lang="en-US" sz="2000" dirty="0" err="1" smtClean="0"/>
              <a:t>Farncomb</a:t>
            </a:r>
            <a:r>
              <a:rPr lang="en-US" sz="2000" dirty="0" smtClean="0"/>
              <a:t> </a:t>
            </a:r>
            <a:r>
              <a:rPr lang="en-US" sz="2000" dirty="0" smtClean="0"/>
              <a:t>would argue for clemency for</a:t>
            </a:r>
            <a:r>
              <a:rPr lang="en-US" sz="2000" dirty="0" smtClean="0"/>
              <a:t>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While the flagship was in Sydney,</a:t>
            </a:r>
            <a:r>
              <a:rPr lang="en-US" sz="2000" dirty="0" smtClean="0"/>
              <a:t> Trevor </a:t>
            </a:r>
            <a:r>
              <a:rPr lang="en-US" sz="2000" dirty="0" err="1" smtClean="0"/>
              <a:t>Rapke</a:t>
            </a:r>
            <a:r>
              <a:rPr lang="en-US" sz="2000" dirty="0" smtClean="0"/>
              <a:t> </a:t>
            </a:r>
            <a:r>
              <a:rPr lang="en-US" sz="2000" dirty="0" smtClean="0"/>
              <a:t>had arranged for two legal experts to help</a:t>
            </a:r>
            <a:r>
              <a:rPr lang="en-US" sz="2000" dirty="0" smtClean="0"/>
              <a:t>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A constitutional lawyer, Dr Frank Louat and a former NSW AG, David Hall,</a:t>
            </a:r>
            <a:r>
              <a:rPr lang="en-US" sz="2000" dirty="0" smtClean="0"/>
              <a:t> agreed to lodge a </a:t>
            </a:r>
            <a:r>
              <a:rPr lang="en-US" sz="2000" dirty="0" smtClean="0"/>
              <a:t>High Court</a:t>
            </a:r>
            <a:r>
              <a:rPr lang="en-US" sz="2000" dirty="0" smtClean="0"/>
              <a:t> appeal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It was a long shot but a worthy delaying tactic to give the Government time to</a:t>
            </a:r>
            <a:r>
              <a:rPr lang="en-US" sz="2000" dirty="0" smtClean="0"/>
              <a:t> </a:t>
            </a:r>
            <a:r>
              <a:rPr lang="en-US" sz="2000" dirty="0" smtClean="0"/>
              <a:t>stop the death sentence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Four High Court justices heard the case – it only took a morning.</a:t>
            </a:r>
          </a:p>
          <a:p>
            <a:endParaRPr lang="en-US" sz="2000" dirty="0" smtClean="0"/>
          </a:p>
          <a:p>
            <a:r>
              <a:rPr lang="en-US" sz="2000" dirty="0" smtClean="0"/>
              <a:t>The arguments were clear cut:</a:t>
            </a:r>
          </a:p>
          <a:p>
            <a:endParaRPr lang="en-US" sz="2000" dirty="0" smtClean="0"/>
          </a:p>
          <a:p>
            <a:r>
              <a:rPr lang="en-US" sz="2000" dirty="0" smtClean="0"/>
              <a:t>either British law applied and the sentences were valid; or</a:t>
            </a:r>
          </a:p>
          <a:p>
            <a:endParaRPr lang="en-US" sz="2000" dirty="0" smtClean="0"/>
          </a:p>
          <a:p>
            <a:r>
              <a:rPr lang="en-US" sz="2000" dirty="0" smtClean="0"/>
              <a:t>t</a:t>
            </a:r>
            <a:r>
              <a:rPr lang="en-US" sz="2000" dirty="0" smtClean="0"/>
              <a:t>here </a:t>
            </a:r>
            <a:r>
              <a:rPr lang="en-US" sz="2000" dirty="0" smtClean="0"/>
              <a:t>had been a </a:t>
            </a:r>
            <a:r>
              <a:rPr lang="en-US" sz="2000" dirty="0" err="1" smtClean="0"/>
              <a:t>miscarraige</a:t>
            </a:r>
            <a:r>
              <a:rPr lang="en-US" sz="2000" dirty="0" smtClean="0"/>
              <a:t> of justice and the two sailors should be freed</a:t>
            </a:r>
          </a:p>
          <a:p>
            <a:endParaRPr lang="en-US" sz="2000" dirty="0" smtClean="0"/>
          </a:p>
          <a:p>
            <a:r>
              <a:rPr lang="en-US" sz="2000" dirty="0" smtClean="0"/>
              <a:t>Unfortunately, t</a:t>
            </a:r>
            <a:r>
              <a:rPr lang="en-US" sz="2000" dirty="0" smtClean="0"/>
              <a:t>he </a:t>
            </a:r>
            <a:r>
              <a:rPr lang="en-US" sz="2000" dirty="0" smtClean="0"/>
              <a:t>justices would take over two months to</a:t>
            </a:r>
            <a:r>
              <a:rPr lang="en-US" sz="2000" dirty="0" smtClean="0"/>
              <a:t> formally write a detailed decision</a:t>
            </a:r>
            <a:r>
              <a:rPr lang="en-US" sz="2000" dirty="0" smtClean="0"/>
              <a:t>. 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19600"/>
            <a:ext cx="6856412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Meanwhile, the flagship </a:t>
            </a:r>
            <a:r>
              <a:rPr lang="en-US" sz="2000" dirty="0" smtClean="0"/>
              <a:t>was about to face a concerted Japanese attack in </a:t>
            </a:r>
            <a:r>
              <a:rPr lang="en-US" sz="2000" dirty="0" smtClean="0"/>
              <a:t>the Battle of the Coral Sea.</a:t>
            </a:r>
          </a:p>
          <a:p>
            <a:endParaRPr lang="en-US" sz="2000" dirty="0" smtClean="0"/>
          </a:p>
          <a:p>
            <a:r>
              <a:rPr lang="en-US" sz="2000" dirty="0" smtClean="0"/>
              <a:t>The flagship</a:t>
            </a:r>
            <a:r>
              <a:rPr lang="en-US" sz="2000" dirty="0" smtClean="0"/>
              <a:t> </a:t>
            </a:r>
            <a:r>
              <a:rPr lang="en-US" sz="2000" dirty="0" smtClean="0"/>
              <a:t>was heavily bombed but </a:t>
            </a:r>
            <a:r>
              <a:rPr lang="en-US" sz="2000" dirty="0" smtClean="0"/>
              <a:t>narrowly </a:t>
            </a:r>
            <a:r>
              <a:rPr lang="en-US" sz="2000" dirty="0" smtClean="0"/>
              <a:t>avoided being sunk at the hands of Japanese </a:t>
            </a:r>
            <a:r>
              <a:rPr lang="en-US" sz="2000" dirty="0" smtClean="0"/>
              <a:t>bombers and both Harold </a:t>
            </a:r>
            <a:r>
              <a:rPr lang="en-US" sz="2000" dirty="0" err="1" smtClean="0"/>
              <a:t>Farncomb</a:t>
            </a:r>
            <a:r>
              <a:rPr lang="en-US" sz="2000" dirty="0" smtClean="0"/>
              <a:t> </a:t>
            </a:r>
            <a:r>
              <a:rPr lang="en-US" sz="2000" dirty="0" smtClean="0"/>
              <a:t>and</a:t>
            </a:r>
            <a:r>
              <a:rPr lang="en-US" sz="2000" dirty="0" smtClean="0"/>
              <a:t> Trevor </a:t>
            </a:r>
            <a:r>
              <a:rPr lang="en-US" sz="2000" dirty="0" err="1" smtClean="0"/>
              <a:t>Rapke</a:t>
            </a:r>
            <a:r>
              <a:rPr lang="en-US" sz="2000" dirty="0" smtClean="0"/>
              <a:t> </a:t>
            </a:r>
            <a:r>
              <a:rPr lang="en-US" sz="2000" dirty="0" smtClean="0"/>
              <a:t>survived the battle.</a:t>
            </a:r>
          </a:p>
          <a:p>
            <a:endParaRPr lang="en-US" sz="2000" dirty="0" smtClean="0"/>
          </a:p>
          <a:p>
            <a:r>
              <a:rPr lang="en-US" sz="2000" dirty="0" smtClean="0"/>
              <a:t>Importantly, Task Force 44 had blocked the Japanese invasion of New Guinea in the west.</a:t>
            </a:r>
          </a:p>
          <a:p>
            <a:endParaRPr lang="en-US" sz="2000" dirty="0" smtClean="0"/>
          </a:p>
          <a:p>
            <a:r>
              <a:rPr lang="en-US" sz="2000" dirty="0" smtClean="0"/>
              <a:t>I</a:t>
            </a:r>
            <a:r>
              <a:rPr lang="en-US" sz="2000" dirty="0" smtClean="0"/>
              <a:t>n the east, the </a:t>
            </a:r>
            <a:r>
              <a:rPr lang="en-US" sz="2000" dirty="0" smtClean="0"/>
              <a:t>US Navy and Japanese lost one carrier each in a very</a:t>
            </a:r>
            <a:r>
              <a:rPr lang="en-US" sz="2000" dirty="0" smtClean="0"/>
              <a:t> </a:t>
            </a:r>
            <a:r>
              <a:rPr lang="en-US" sz="2000" dirty="0" smtClean="0"/>
              <a:t>intense</a:t>
            </a:r>
            <a:r>
              <a:rPr lang="en-US" sz="2000" dirty="0" smtClean="0"/>
              <a:t> battle.</a:t>
            </a:r>
          </a:p>
          <a:p>
            <a:endParaRPr lang="en-US" sz="2000" dirty="0" smtClean="0"/>
          </a:p>
          <a:p>
            <a:r>
              <a:rPr lang="en-US" sz="2000" dirty="0" smtClean="0"/>
              <a:t>Technically it was a draw but the Allies claimed victory because the Japanese withdrew.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191000"/>
            <a:ext cx="6856412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While both sides were licking their wounds, the Japanese</a:t>
            </a:r>
            <a:r>
              <a:rPr lang="en-US" sz="2000" dirty="0" smtClean="0"/>
              <a:t> decided to make a surprise attack on Sydney.</a:t>
            </a:r>
          </a:p>
          <a:p>
            <a:endParaRPr lang="en-US" sz="2000" dirty="0" smtClean="0"/>
          </a:p>
          <a:p>
            <a:r>
              <a:rPr lang="en-US" sz="2000" dirty="0" smtClean="0"/>
              <a:t>In late May 1942, several Japanese midget submarines penetrated  Sydney </a:t>
            </a:r>
            <a:r>
              <a:rPr lang="en-US" sz="2000" dirty="0" err="1" smtClean="0"/>
              <a:t>Harbour</a:t>
            </a:r>
            <a:r>
              <a:rPr lang="en-US" sz="2000" dirty="0" smtClean="0"/>
              <a:t> and created chaos.</a:t>
            </a:r>
          </a:p>
          <a:p>
            <a:endParaRPr lang="en-US" sz="2000" dirty="0" smtClean="0"/>
          </a:p>
          <a:p>
            <a:r>
              <a:rPr lang="en-US" sz="2000" dirty="0" smtClean="0"/>
              <a:t>Torpedoes </a:t>
            </a:r>
            <a:r>
              <a:rPr lang="en-US" sz="2000" dirty="0" smtClean="0"/>
              <a:t>just missed USS </a:t>
            </a:r>
            <a:r>
              <a:rPr lang="en-US" sz="2000" i="1" dirty="0" smtClean="0"/>
              <a:t>Chicago</a:t>
            </a:r>
            <a:r>
              <a:rPr lang="en-US" sz="2000" dirty="0" smtClean="0"/>
              <a:t> but managed </a:t>
            </a:r>
            <a:r>
              <a:rPr lang="en-US" sz="2000" dirty="0" smtClean="0"/>
              <a:t>to sink the</a:t>
            </a:r>
            <a:r>
              <a:rPr lang="en-US" sz="2000" dirty="0" smtClean="0"/>
              <a:t> </a:t>
            </a:r>
            <a:r>
              <a:rPr lang="en-US" sz="2000" dirty="0" smtClean="0"/>
              <a:t>former</a:t>
            </a:r>
            <a:r>
              <a:rPr lang="en-US" sz="2000" dirty="0" smtClean="0"/>
              <a:t> </a:t>
            </a:r>
            <a:r>
              <a:rPr lang="en-US" sz="2000" dirty="0" smtClean="0"/>
              <a:t>ferry, HMAS </a:t>
            </a:r>
            <a:r>
              <a:rPr lang="en-US" sz="2000" i="1" dirty="0" err="1" smtClean="0"/>
              <a:t>Kuttabul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Unfortunately, 21 Australian and British sailors </a:t>
            </a:r>
            <a:r>
              <a:rPr lang="en-US" sz="2000" dirty="0" smtClean="0"/>
              <a:t>died when </a:t>
            </a:r>
            <a:r>
              <a:rPr lang="en-US" sz="2000" i="1" dirty="0" err="1" smtClean="0"/>
              <a:t>Kuttabul</a:t>
            </a:r>
            <a:r>
              <a:rPr lang="en-US" sz="2000" dirty="0" smtClean="0"/>
              <a:t> was sunk.</a:t>
            </a:r>
          </a:p>
          <a:p>
            <a:endParaRPr lang="en-US" sz="2000" dirty="0" smtClean="0"/>
          </a:p>
          <a:p>
            <a:r>
              <a:rPr lang="en-US" sz="2000" dirty="0" smtClean="0"/>
              <a:t>As an aside,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 had their kit stored on </a:t>
            </a:r>
            <a:r>
              <a:rPr lang="en-US" sz="2000" i="1" dirty="0" err="1" smtClean="0"/>
              <a:t>Kuttabul</a:t>
            </a:r>
            <a:r>
              <a:rPr lang="en-US" sz="2000" dirty="0" smtClean="0"/>
              <a:t> after the went to </a:t>
            </a:r>
            <a:r>
              <a:rPr lang="en-US" sz="2000" dirty="0" err="1" smtClean="0"/>
              <a:t>gaol</a:t>
            </a:r>
            <a:r>
              <a:rPr lang="en-US" sz="2000" dirty="0" smtClean="0"/>
              <a:t> and it went to </a:t>
            </a:r>
            <a:r>
              <a:rPr lang="en-US" sz="2000" dirty="0" smtClean="0"/>
              <a:t>the bottom of the </a:t>
            </a:r>
            <a:r>
              <a:rPr lang="en-US" sz="2000" dirty="0" err="1" smtClean="0"/>
              <a:t>harbour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r>
              <a:rPr lang="en-US" sz="2000" dirty="0" smtClean="0"/>
              <a:t>As a result, th</a:t>
            </a:r>
            <a:r>
              <a:rPr lang="en-US" sz="2000" dirty="0" smtClean="0"/>
              <a:t>ey lost all their personal belongings.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0"/>
            <a:ext cx="6629400" cy="4114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While the war raged in the Pacific, Bert </a:t>
            </a:r>
            <a:r>
              <a:rPr lang="en-US" sz="2000" dirty="0" err="1" smtClean="0"/>
              <a:t>Evatt</a:t>
            </a:r>
            <a:r>
              <a:rPr lang="en-US" sz="2000" dirty="0" smtClean="0"/>
              <a:t> flew from the US to Britain to lobby Winston Churchill.</a:t>
            </a:r>
          </a:p>
          <a:p>
            <a:endParaRPr lang="en-US" sz="2000" dirty="0" smtClean="0"/>
          </a:p>
          <a:p>
            <a:r>
              <a:rPr lang="en-US" sz="2000" dirty="0" smtClean="0"/>
              <a:t>Curtin and Churchill had been at loggerheads over the recall of Australian troops from the Middle East.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Evatt’s</a:t>
            </a:r>
            <a:r>
              <a:rPr lang="en-US" sz="2000" dirty="0" smtClean="0"/>
              <a:t> job was to sooth the waters and get some planes to help in the </a:t>
            </a:r>
            <a:r>
              <a:rPr lang="en-US" sz="2000" dirty="0" err="1" smtClean="0"/>
              <a:t>defence</a:t>
            </a:r>
            <a:r>
              <a:rPr lang="en-US" sz="2000" dirty="0" smtClean="0"/>
              <a:t> of Australia.</a:t>
            </a:r>
          </a:p>
          <a:p>
            <a:endParaRPr lang="en-US" sz="2000" dirty="0" smtClean="0"/>
          </a:p>
          <a:p>
            <a:r>
              <a:rPr lang="en-US" sz="2000" dirty="0" smtClean="0"/>
              <a:t>Churchill only promised a squadron of Spitfires and it would take</a:t>
            </a:r>
            <a:r>
              <a:rPr lang="en-US" sz="2000" dirty="0" smtClean="0"/>
              <a:t> nearly year </a:t>
            </a:r>
            <a:r>
              <a:rPr lang="en-US" sz="2000" dirty="0" smtClean="0"/>
              <a:t>before they arrived.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Evatt</a:t>
            </a:r>
            <a:r>
              <a:rPr lang="en-US" sz="2000" dirty="0" smtClean="0"/>
              <a:t> came back to Australia in late June</a:t>
            </a:r>
            <a:r>
              <a:rPr lang="en-US" sz="2000" dirty="0" smtClean="0"/>
              <a:t> empty handed to </a:t>
            </a:r>
            <a:r>
              <a:rPr lang="en-US" sz="2000" dirty="0" smtClean="0"/>
              <a:t>face the High Court decision.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High Court</a:t>
            </a:r>
            <a:r>
              <a:rPr lang="en-US" sz="2000" dirty="0" smtClean="0"/>
              <a:t> finally handed </a:t>
            </a:r>
            <a:r>
              <a:rPr lang="en-US" sz="2000" dirty="0" smtClean="0"/>
              <a:t>down its decision on 8 </a:t>
            </a:r>
            <a:r>
              <a:rPr lang="en-US" sz="2000" dirty="0" smtClean="0"/>
              <a:t>July 1942.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All four High Court justices rejected the</a:t>
            </a:r>
            <a:r>
              <a:rPr lang="en-US" sz="2000" dirty="0" smtClean="0"/>
              <a:t> lawyers appeal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They </a:t>
            </a:r>
            <a:r>
              <a:rPr lang="en-US" sz="2000" dirty="0" smtClean="0"/>
              <a:t>held that </a:t>
            </a:r>
            <a:r>
              <a:rPr lang="en-US" sz="2000" dirty="0" smtClean="0"/>
              <a:t>British military </a:t>
            </a:r>
            <a:r>
              <a:rPr lang="en-US" sz="2000" dirty="0" smtClean="0"/>
              <a:t>law</a:t>
            </a:r>
            <a:r>
              <a:rPr lang="en-US" sz="2000" dirty="0" smtClean="0"/>
              <a:t> applied after the Governor General’s </a:t>
            </a:r>
            <a:r>
              <a:rPr lang="en-US" sz="2000" dirty="0" smtClean="0"/>
              <a:t>transfer </a:t>
            </a:r>
            <a:r>
              <a:rPr lang="en-US" sz="2000" dirty="0" smtClean="0"/>
              <a:t>order in 1939 and </a:t>
            </a:r>
            <a:r>
              <a:rPr lang="en-US" sz="2000" dirty="0" smtClean="0"/>
              <a:t>the</a:t>
            </a:r>
            <a:r>
              <a:rPr lang="en-US" sz="2000" dirty="0" smtClean="0"/>
              <a:t> death sentence </a:t>
            </a:r>
            <a:r>
              <a:rPr lang="en-US" sz="2000" dirty="0" smtClean="0"/>
              <a:t>was confirmed.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Evatt</a:t>
            </a:r>
            <a:r>
              <a:rPr lang="en-US" sz="2000" dirty="0" smtClean="0"/>
              <a:t> briefed Cabinet the same day.</a:t>
            </a:r>
          </a:p>
          <a:p>
            <a:endParaRPr lang="en-US" sz="2000" dirty="0" smtClean="0"/>
          </a:p>
          <a:p>
            <a:r>
              <a:rPr lang="en-US" sz="2000" dirty="0" smtClean="0"/>
              <a:t>Cabinet put him in charge of finding a</a:t>
            </a:r>
            <a:r>
              <a:rPr lang="en-US" sz="2000" dirty="0" smtClean="0"/>
              <a:t> face saving solution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Evatt</a:t>
            </a:r>
            <a:r>
              <a:rPr lang="en-US" sz="2000" dirty="0" smtClean="0"/>
              <a:t> immediately ordered his two senior advisers to find a way out of the mess.</a:t>
            </a:r>
          </a:p>
          <a:p>
            <a:endParaRPr lang="en-US" sz="2000" dirty="0" smtClean="0"/>
          </a:p>
          <a:p>
            <a:r>
              <a:rPr lang="en-US" sz="2000" dirty="0" smtClean="0"/>
              <a:t>His chief of staff was Allan </a:t>
            </a:r>
            <a:r>
              <a:rPr lang="en-US" sz="2000" dirty="0" err="1" smtClean="0"/>
              <a:t>Dalziel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His departmental head was Sir George Knowles.</a:t>
            </a:r>
          </a:p>
          <a:p>
            <a:endParaRPr lang="en-US" sz="2000" dirty="0" smtClean="0"/>
          </a:p>
          <a:p>
            <a:r>
              <a:rPr lang="en-US" sz="2000" dirty="0" smtClean="0"/>
              <a:t>They worked on a range of options.</a:t>
            </a:r>
          </a:p>
          <a:p>
            <a:endParaRPr lang="en-US" sz="2000" dirty="0" smtClean="0"/>
          </a:p>
          <a:p>
            <a:r>
              <a:rPr lang="en-US" sz="2000" dirty="0" smtClean="0"/>
              <a:t>The first option was to ask the British to change their rules to avoid the death sentence.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Fate brought </a:t>
            </a:r>
            <a:r>
              <a:rPr lang="en-US" sz="2000" dirty="0" smtClean="0"/>
              <a:t>these </a:t>
            </a:r>
            <a:r>
              <a:rPr lang="en-US" sz="2000" dirty="0" smtClean="0"/>
              <a:t>three young men together in the RAN flagship, HMAS </a:t>
            </a:r>
            <a:r>
              <a:rPr lang="en-US" sz="2000" i="1" dirty="0" smtClean="0"/>
              <a:t>Australia,</a:t>
            </a:r>
            <a:r>
              <a:rPr lang="en-US" sz="2000" dirty="0" smtClean="0"/>
              <a:t> in</a:t>
            </a:r>
            <a:r>
              <a:rPr lang="en-US" sz="2000" dirty="0" smtClean="0"/>
              <a:t> September 1939.</a:t>
            </a:r>
          </a:p>
          <a:p>
            <a:endParaRPr lang="en-US" sz="2000" dirty="0" smtClean="0"/>
          </a:p>
          <a:p>
            <a:r>
              <a:rPr lang="en-US" sz="2000" i="1" dirty="0" smtClean="0"/>
              <a:t>Australia </a:t>
            </a:r>
            <a:r>
              <a:rPr lang="en-US" sz="2000" dirty="0" smtClean="0"/>
              <a:t>had only just been </a:t>
            </a:r>
            <a:r>
              <a:rPr lang="en-US" sz="2000" dirty="0" smtClean="0"/>
              <a:t>re-commissioned </a:t>
            </a:r>
            <a:r>
              <a:rPr lang="en-US" sz="2000" dirty="0" smtClean="0"/>
              <a:t>after its first refit since 1928.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It was our biggest and best </a:t>
            </a:r>
            <a:r>
              <a:rPr lang="en-US" sz="2000" dirty="0" smtClean="0"/>
              <a:t>warship: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It was just over 10,000 </a:t>
            </a:r>
            <a:r>
              <a:rPr lang="en-US" sz="2000" dirty="0" smtClean="0"/>
              <a:t>tons </a:t>
            </a:r>
            <a:r>
              <a:rPr lang="en-US" sz="2000" dirty="0" smtClean="0"/>
              <a:t>(equal to 250</a:t>
            </a:r>
            <a:r>
              <a:rPr lang="en-US" sz="2000" dirty="0" smtClean="0"/>
              <a:t>, 40 ton semi trailers)</a:t>
            </a:r>
          </a:p>
          <a:p>
            <a:pPr lvl="1">
              <a:buFont typeface="Arial"/>
              <a:buChar char="•"/>
            </a:pPr>
            <a:r>
              <a:rPr lang="en-US" sz="1600" i="1" dirty="0" smtClean="0"/>
              <a:t>19,000 tons</a:t>
            </a:r>
            <a:endParaRPr lang="en-US" sz="1600" i="1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It</a:t>
            </a:r>
            <a:r>
              <a:rPr lang="en-US" sz="2000" dirty="0" smtClean="0"/>
              <a:t> was very fast, with a top speed of 31.5 </a:t>
            </a:r>
            <a:r>
              <a:rPr lang="en-US" sz="2000" dirty="0" smtClean="0"/>
              <a:t>knots (55 KPH</a:t>
            </a:r>
            <a:r>
              <a:rPr lang="en-US" sz="20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25 knots</a:t>
            </a: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And it</a:t>
            </a:r>
            <a:r>
              <a:rPr lang="en-US" sz="2000" dirty="0" smtClean="0"/>
              <a:t> was also very powerful, with 8 </a:t>
            </a:r>
            <a:r>
              <a:rPr lang="en-US" sz="2000" dirty="0" err="1" smtClean="0"/>
              <a:t>x</a:t>
            </a:r>
            <a:r>
              <a:rPr lang="en-US" sz="2000" dirty="0" smtClean="0"/>
              <a:t> 8 inch</a:t>
            </a:r>
            <a:r>
              <a:rPr lang="en-US" sz="2000" dirty="0" smtClean="0"/>
              <a:t> </a:t>
            </a:r>
            <a:r>
              <a:rPr lang="en-US" sz="2000" dirty="0" smtClean="0"/>
              <a:t>(or 200 </a:t>
            </a:r>
            <a:r>
              <a:rPr lang="en-US" sz="2000" dirty="0" smtClean="0"/>
              <a:t>millimeters</a:t>
            </a:r>
            <a:r>
              <a:rPr lang="en-US" sz="2000" dirty="0" smtClean="0"/>
              <a:t>) guns and </a:t>
            </a:r>
            <a:r>
              <a:rPr lang="en-US" sz="2000" dirty="0" smtClean="0"/>
              <a:t>8 </a:t>
            </a:r>
            <a:r>
              <a:rPr lang="en-US" sz="2000" dirty="0" err="1" smtClean="0"/>
              <a:t>x</a:t>
            </a:r>
            <a:r>
              <a:rPr lang="en-US" sz="2000" dirty="0" smtClean="0"/>
              <a:t> 4 inch </a:t>
            </a:r>
            <a:r>
              <a:rPr lang="en-US" sz="2000" dirty="0" smtClean="0"/>
              <a:t>guns.</a:t>
            </a:r>
          </a:p>
          <a:p>
            <a:pPr lvl="1">
              <a:buFont typeface="Arial"/>
              <a:buChar char="•"/>
            </a:pPr>
            <a:r>
              <a:rPr lang="en-US" sz="1600" i="1" dirty="0" smtClean="0"/>
              <a:t>8 </a:t>
            </a:r>
            <a:r>
              <a:rPr lang="en-US" sz="1600" i="1" dirty="0" err="1" smtClean="0"/>
              <a:t>x</a:t>
            </a:r>
            <a:r>
              <a:rPr lang="en-US" sz="1600" i="1" dirty="0" smtClean="0"/>
              <a:t> 12 inch (305 millimeters) and 14 </a:t>
            </a:r>
            <a:r>
              <a:rPr lang="en-US" sz="1600" i="1" dirty="0" err="1" smtClean="0"/>
              <a:t>x</a:t>
            </a:r>
            <a:r>
              <a:rPr lang="en-US" sz="1600" i="1" dirty="0" smtClean="0"/>
              <a:t> 4 inch </a:t>
            </a:r>
            <a:r>
              <a:rPr lang="en-US" sz="1600" i="1" dirty="0" smtClean="0"/>
              <a:t>guns</a:t>
            </a:r>
            <a:endParaRPr lang="en-US" sz="16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6413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However, the </a:t>
            </a:r>
            <a:r>
              <a:rPr lang="en-US" sz="2000" dirty="0" smtClean="0"/>
              <a:t>British were</a:t>
            </a:r>
            <a:r>
              <a:rPr lang="en-US" sz="2000" dirty="0" smtClean="0"/>
              <a:t> simply not </a:t>
            </a:r>
            <a:r>
              <a:rPr lang="en-US" sz="2000" dirty="0" smtClean="0"/>
              <a:t>prepared to change the rules to help two murderers.</a:t>
            </a:r>
          </a:p>
          <a:p>
            <a:endParaRPr lang="en-US" sz="2000" dirty="0" smtClean="0"/>
          </a:p>
          <a:p>
            <a:r>
              <a:rPr lang="en-US" sz="2000" dirty="0" smtClean="0"/>
              <a:t>An Australian exemption</a:t>
            </a:r>
            <a:r>
              <a:rPr lang="en-US" sz="2000" dirty="0" smtClean="0"/>
              <a:t> </a:t>
            </a:r>
            <a:r>
              <a:rPr lang="en-US" sz="2000" dirty="0" smtClean="0"/>
              <a:t>would create a nightmare for the Royal Navy</a:t>
            </a:r>
            <a:r>
              <a:rPr lang="en-US" sz="2000" dirty="0" smtClean="0"/>
              <a:t> which had multiple </a:t>
            </a:r>
            <a:r>
              <a:rPr lang="en-US" sz="2000" dirty="0" smtClean="0"/>
              <a:t>nationalities serving in their warships.</a:t>
            </a:r>
          </a:p>
          <a:p>
            <a:endParaRPr lang="en-US" sz="2000" dirty="0" smtClean="0"/>
          </a:p>
          <a:p>
            <a:r>
              <a:rPr lang="en-US" sz="2000" dirty="0" smtClean="0"/>
              <a:t>They countered that the Australian Government needed to change its </a:t>
            </a:r>
            <a:r>
              <a:rPr lang="en-US" sz="2000" dirty="0" smtClean="0"/>
              <a:t>own </a:t>
            </a:r>
            <a:r>
              <a:rPr lang="en-US" sz="2000" dirty="0" smtClean="0"/>
              <a:t>legislation.</a:t>
            </a:r>
          </a:p>
          <a:p>
            <a:endParaRPr lang="en-US" sz="2000" dirty="0" smtClean="0"/>
          </a:p>
          <a:p>
            <a:r>
              <a:rPr lang="en-US" sz="2000" dirty="0" smtClean="0"/>
              <a:t>This forced </a:t>
            </a:r>
            <a:r>
              <a:rPr lang="en-US" sz="2000" dirty="0" err="1" smtClean="0"/>
              <a:t>Dalziel</a:t>
            </a:r>
            <a:r>
              <a:rPr lang="en-US" sz="2000" dirty="0" smtClean="0"/>
              <a:t> and Knowles to look at alternatives.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and, the legal advice was clear.</a:t>
            </a:r>
          </a:p>
          <a:p>
            <a:endParaRPr lang="en-US" sz="2000" dirty="0" smtClean="0"/>
          </a:p>
          <a:p>
            <a:r>
              <a:rPr lang="en-US" sz="2000" dirty="0" smtClean="0"/>
              <a:t>The only quick and clean way to avoid the death sentence was to seek Royal Clemency.</a:t>
            </a:r>
          </a:p>
          <a:p>
            <a:endParaRPr lang="en-US" sz="2000" dirty="0" smtClean="0"/>
          </a:p>
          <a:p>
            <a:r>
              <a:rPr lang="en-US" sz="2000" dirty="0" smtClean="0"/>
              <a:t>The Labor Government</a:t>
            </a:r>
            <a:r>
              <a:rPr lang="en-US" sz="2000" dirty="0" smtClean="0"/>
              <a:t> was initially reluctant to </a:t>
            </a:r>
            <a:r>
              <a:rPr lang="en-US" sz="2000" dirty="0" smtClean="0"/>
              <a:t>go cap in hand to the King but it had no choice.</a:t>
            </a:r>
          </a:p>
          <a:p>
            <a:endParaRPr lang="en-US" sz="2000" dirty="0" smtClean="0"/>
          </a:p>
          <a:p>
            <a:r>
              <a:rPr lang="en-US" sz="2000" dirty="0" smtClean="0"/>
              <a:t>Fortunately, King George VI was sympathetic – he wanted to keep</a:t>
            </a:r>
            <a:r>
              <a:rPr lang="en-US" sz="2000" dirty="0" smtClean="0"/>
              <a:t> Australia in the Empire and was pleased to help.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o</a:t>
            </a:r>
            <a:r>
              <a:rPr lang="en-US" sz="2000" dirty="0" smtClean="0"/>
              <a:t>n </a:t>
            </a:r>
            <a:r>
              <a:rPr lang="en-US" sz="2000" dirty="0" smtClean="0"/>
              <a:t>11 </a:t>
            </a:r>
            <a:r>
              <a:rPr lang="en-US" sz="2000" dirty="0" smtClean="0"/>
              <a:t>August 1942, </a:t>
            </a:r>
            <a:r>
              <a:rPr lang="en-US" sz="2000" dirty="0" smtClean="0"/>
              <a:t>George VI commuted the death sentences</a:t>
            </a:r>
            <a:r>
              <a:rPr lang="en-US" sz="2000" dirty="0" smtClean="0"/>
              <a:t> of Ron Gordon and Ted Elias to </a:t>
            </a:r>
            <a:r>
              <a:rPr lang="en-US" sz="2000" dirty="0" smtClean="0"/>
              <a:t>life imprisonment.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Both</a:t>
            </a:r>
            <a:r>
              <a:rPr lang="en-US" sz="2000" dirty="0" smtClean="0"/>
              <a:t>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 </a:t>
            </a:r>
            <a:r>
              <a:rPr lang="en-US" sz="2000" dirty="0" smtClean="0"/>
              <a:t>were obviously</a:t>
            </a:r>
            <a:r>
              <a:rPr lang="en-US" sz="2000" dirty="0" smtClean="0"/>
              <a:t> extremely relieved </a:t>
            </a:r>
            <a:r>
              <a:rPr lang="en-US" sz="2000" dirty="0" smtClean="0"/>
              <a:t>to hear about</a:t>
            </a:r>
            <a:r>
              <a:rPr lang="en-US" sz="2000" dirty="0" smtClean="0"/>
              <a:t> </a:t>
            </a:r>
            <a:r>
              <a:rPr lang="en-US" sz="2000" dirty="0" smtClean="0"/>
              <a:t>Royal Clemency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sting in the tail though was that </a:t>
            </a:r>
            <a:r>
              <a:rPr lang="en-US" sz="2000" dirty="0" smtClean="0"/>
              <a:t>they were transferred to the old colonial prison at </a:t>
            </a:r>
            <a:r>
              <a:rPr lang="en-US" sz="2000" dirty="0" err="1" smtClean="0"/>
              <a:t>Goulburn</a:t>
            </a:r>
            <a:r>
              <a:rPr lang="en-US" sz="2000" dirty="0" smtClean="0"/>
              <a:t> for the rest of their lives!</a:t>
            </a:r>
          </a:p>
          <a:p>
            <a:endParaRPr lang="en-US" sz="2000" dirty="0" smtClean="0"/>
          </a:p>
          <a:p>
            <a:r>
              <a:rPr lang="en-US" sz="2000" dirty="0" smtClean="0"/>
              <a:t>Their lawyers, family and friends were not prepared to accept this.</a:t>
            </a:r>
          </a:p>
          <a:p>
            <a:endParaRPr lang="en-US" sz="2000" dirty="0" smtClean="0"/>
          </a:p>
          <a:p>
            <a:r>
              <a:rPr lang="en-US" sz="2000" dirty="0" smtClean="0"/>
              <a:t>They still believed there had been a </a:t>
            </a:r>
            <a:r>
              <a:rPr lang="en-US" sz="2000" dirty="0" err="1" smtClean="0"/>
              <a:t>miscarraige</a:t>
            </a:r>
            <a:r>
              <a:rPr lang="en-US" sz="2000" dirty="0" smtClean="0"/>
              <a:t> of justice.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While the legal and diplomatic battle played out between </a:t>
            </a:r>
            <a:r>
              <a:rPr lang="en-US" sz="2000" dirty="0" smtClean="0"/>
              <a:t>Melbourne, Canberra and </a:t>
            </a:r>
            <a:r>
              <a:rPr lang="en-US" sz="2000" dirty="0" smtClean="0"/>
              <a:t>London…</a:t>
            </a:r>
          </a:p>
          <a:p>
            <a:endParaRPr lang="en-US" sz="2000" dirty="0" smtClean="0"/>
          </a:p>
          <a:p>
            <a:r>
              <a:rPr lang="en-US" sz="2000" dirty="0" smtClean="0"/>
              <a:t>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was involved in the first allied offensive</a:t>
            </a:r>
            <a:r>
              <a:rPr lang="en-US" sz="2000" dirty="0" smtClean="0"/>
              <a:t> against the Japanese in </a:t>
            </a:r>
            <a:r>
              <a:rPr lang="en-US" sz="2000" dirty="0" smtClean="0"/>
              <a:t>the Pacific.</a:t>
            </a:r>
          </a:p>
          <a:p>
            <a:endParaRPr lang="en-US" sz="2000" dirty="0" smtClean="0"/>
          </a:p>
          <a:p>
            <a:r>
              <a:rPr lang="en-US" sz="2000" dirty="0" smtClean="0"/>
              <a:t>A combined Australian and US fleet landed an invasion force of 11,000 US</a:t>
            </a:r>
            <a:r>
              <a:rPr lang="en-US" sz="2000" dirty="0" smtClean="0"/>
              <a:t> Marines </a:t>
            </a:r>
            <a:r>
              <a:rPr lang="en-US" sz="2000" dirty="0" smtClean="0"/>
              <a:t>on </a:t>
            </a:r>
            <a:r>
              <a:rPr lang="en-US" sz="2000" dirty="0" err="1" smtClean="0"/>
              <a:t>Gaudacanal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While the land offensive initially went smoothly, the </a:t>
            </a:r>
            <a:r>
              <a:rPr lang="en-US" sz="2000" dirty="0" smtClean="0"/>
              <a:t>Japanese struck back</a:t>
            </a:r>
            <a:r>
              <a:rPr lang="en-US" sz="2000" dirty="0" smtClean="0"/>
              <a:t> in </a:t>
            </a:r>
            <a:r>
              <a:rPr lang="en-US" sz="2000" dirty="0" smtClean="0"/>
              <a:t>a surprise night attack</a:t>
            </a:r>
            <a:r>
              <a:rPr lang="en-US" sz="2000" dirty="0" smtClean="0"/>
              <a:t> and sunk </a:t>
            </a:r>
            <a:r>
              <a:rPr lang="en-US" sz="2000" dirty="0" smtClean="0"/>
              <a:t>the </a:t>
            </a:r>
            <a:r>
              <a:rPr lang="en-US" sz="2000" i="1" dirty="0" smtClean="0"/>
              <a:t>Canberra</a:t>
            </a:r>
            <a:r>
              <a:rPr lang="en-US" sz="2000" dirty="0" smtClean="0"/>
              <a:t> and several US cruisers.</a:t>
            </a:r>
          </a:p>
          <a:p>
            <a:endParaRPr lang="en-US" sz="2000" dirty="0" smtClean="0"/>
          </a:p>
          <a:p>
            <a:r>
              <a:rPr lang="en-US" sz="2000" dirty="0" smtClean="0"/>
              <a:t>Once again, </a:t>
            </a:r>
            <a:r>
              <a:rPr lang="en-US" sz="2000" i="1" dirty="0" smtClean="0"/>
              <a:t>Australia </a:t>
            </a:r>
            <a:r>
              <a:rPr lang="en-US" sz="2000" dirty="0" smtClean="0"/>
              <a:t>was lucky to miss the action.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4343400"/>
            <a:ext cx="6856413" cy="4114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In Canberra, </a:t>
            </a:r>
            <a:r>
              <a:rPr lang="en-US" sz="2000" dirty="0" err="1" smtClean="0"/>
              <a:t>Evatt</a:t>
            </a:r>
            <a:r>
              <a:rPr lang="en-US" sz="2000" dirty="0" smtClean="0"/>
              <a:t> </a:t>
            </a:r>
            <a:r>
              <a:rPr lang="en-US" sz="2000" dirty="0" smtClean="0"/>
              <a:t>was so furious about the lack of Australian control over its own ships they he decided to adopt the Statute of Westminster.</a:t>
            </a:r>
          </a:p>
          <a:p>
            <a:endParaRPr lang="en-US" sz="2000" dirty="0" smtClean="0"/>
          </a:p>
          <a:p>
            <a:r>
              <a:rPr lang="en-US" sz="2000" dirty="0" smtClean="0"/>
              <a:t>This was a huge gamble, as the Conservative</a:t>
            </a:r>
            <a:r>
              <a:rPr lang="en-US" sz="2000" dirty="0" smtClean="0"/>
              <a:t> Opposition</a:t>
            </a:r>
            <a:r>
              <a:rPr lang="en-US" sz="2000" dirty="0" smtClean="0"/>
              <a:t>, which had the numbers in the Senate, had</a:t>
            </a:r>
            <a:r>
              <a:rPr lang="en-US" sz="2000" dirty="0" smtClean="0"/>
              <a:t> refused to adopt this legislation before or during the </a:t>
            </a:r>
            <a:r>
              <a:rPr lang="en-US" sz="2000" dirty="0" smtClean="0"/>
              <a:t>war.</a:t>
            </a:r>
          </a:p>
          <a:p>
            <a:endParaRPr lang="en-US" sz="2000" dirty="0" smtClean="0"/>
          </a:p>
          <a:p>
            <a:r>
              <a:rPr lang="en-US" sz="2000" dirty="0" smtClean="0"/>
              <a:t>It was only after a secret briefing of Parliament</a:t>
            </a:r>
            <a:r>
              <a:rPr lang="en-US" sz="2000" dirty="0" smtClean="0"/>
              <a:t> about what had happened on the flagship that </a:t>
            </a:r>
            <a:r>
              <a:rPr lang="en-US" sz="2000" dirty="0" err="1" smtClean="0"/>
              <a:t>Evatt</a:t>
            </a:r>
            <a:r>
              <a:rPr lang="en-US" sz="2000" dirty="0" smtClean="0"/>
              <a:t> was able to get the </a:t>
            </a:r>
            <a:r>
              <a:rPr lang="en-US" sz="2000" dirty="0" smtClean="0"/>
              <a:t>numbers </a:t>
            </a:r>
            <a:r>
              <a:rPr lang="en-US" sz="2000" dirty="0" smtClean="0"/>
              <a:t>to adopt the legislation.</a:t>
            </a:r>
          </a:p>
          <a:p>
            <a:endParaRPr lang="en-US" sz="2000" dirty="0" smtClean="0"/>
          </a:p>
          <a:p>
            <a:r>
              <a:rPr lang="en-US" sz="2000" dirty="0" smtClean="0"/>
              <a:t>This </a:t>
            </a:r>
            <a:r>
              <a:rPr lang="en-US" sz="2000" dirty="0" smtClean="0"/>
              <a:t>meant, for </a:t>
            </a:r>
            <a:r>
              <a:rPr lang="en-US" sz="2000" dirty="0" smtClean="0"/>
              <a:t>the first time,</a:t>
            </a:r>
            <a:r>
              <a:rPr lang="en-US" sz="2000" dirty="0" smtClean="0"/>
              <a:t> that Australia was </a:t>
            </a:r>
            <a:r>
              <a:rPr lang="en-US" sz="2000" dirty="0" smtClean="0"/>
              <a:t>legally </a:t>
            </a:r>
            <a:r>
              <a:rPr lang="en-US" sz="2000" dirty="0" smtClean="0"/>
              <a:t>independent of</a:t>
            </a:r>
            <a:r>
              <a:rPr lang="en-US" sz="2000" dirty="0" smtClean="0"/>
              <a:t> Great Britain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0"/>
            <a:ext cx="6629400" cy="4114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While </a:t>
            </a:r>
            <a:r>
              <a:rPr lang="en-US" sz="1600" dirty="0" err="1" smtClean="0"/>
              <a:t>Evatt</a:t>
            </a:r>
            <a:r>
              <a:rPr lang="en-US" sz="1600" dirty="0" smtClean="0"/>
              <a:t> was playing politics in Canberra, the allies stopped a Japanese attack over the </a:t>
            </a:r>
            <a:r>
              <a:rPr lang="en-US" sz="1600" dirty="0" err="1" smtClean="0"/>
              <a:t>Kokoda</a:t>
            </a:r>
            <a:r>
              <a:rPr lang="en-US" sz="1600" dirty="0" smtClean="0"/>
              <a:t> Track and launched a counter-offensive.</a:t>
            </a:r>
          </a:p>
          <a:p>
            <a:endParaRPr lang="en-US" sz="1600" dirty="0" smtClean="0"/>
          </a:p>
          <a:p>
            <a:r>
              <a:rPr lang="en-US" sz="1600" dirty="0" smtClean="0"/>
              <a:t>However, HMAS </a:t>
            </a:r>
            <a:r>
              <a:rPr lang="en-US" sz="1600" i="1" dirty="0" smtClean="0"/>
              <a:t>Australia</a:t>
            </a:r>
            <a:r>
              <a:rPr lang="en-US" sz="1600" dirty="0" smtClean="0"/>
              <a:t> was ordered</a:t>
            </a:r>
            <a:r>
              <a:rPr lang="en-US" sz="1600" dirty="0" smtClean="0"/>
              <a:t> to </a:t>
            </a:r>
            <a:r>
              <a:rPr lang="en-US" sz="1600" dirty="0" smtClean="0"/>
              <a:t>stay behind the Great Barrier Reef.</a:t>
            </a:r>
          </a:p>
          <a:p>
            <a:endParaRPr lang="en-US" sz="1600" dirty="0" smtClean="0"/>
          </a:p>
          <a:p>
            <a:r>
              <a:rPr lang="en-US" sz="1600" dirty="0" smtClean="0"/>
              <a:t>On the flagship, the sea inside the Reef</a:t>
            </a:r>
            <a:r>
              <a:rPr lang="en-US" sz="1600" dirty="0" smtClean="0"/>
              <a:t> was disparagingly </a:t>
            </a:r>
            <a:r>
              <a:rPr lang="en-US" sz="1600" dirty="0" smtClean="0"/>
              <a:t>known as the Cabbage Patch and they</a:t>
            </a:r>
            <a:r>
              <a:rPr lang="en-US" sz="1600" dirty="0" smtClean="0"/>
              <a:t> </a:t>
            </a:r>
            <a:r>
              <a:rPr lang="en-US" sz="1600" dirty="0" smtClean="0"/>
              <a:t>called themselves</a:t>
            </a:r>
            <a:r>
              <a:rPr lang="en-US" sz="1600" dirty="0" smtClean="0"/>
              <a:t> </a:t>
            </a:r>
            <a:r>
              <a:rPr lang="en-US" sz="1600" dirty="0" smtClean="0"/>
              <a:t>Curtin’s Koalas.</a:t>
            </a:r>
          </a:p>
          <a:p>
            <a:endParaRPr lang="en-US" sz="1600" dirty="0" smtClean="0"/>
          </a:p>
          <a:p>
            <a:r>
              <a:rPr lang="en-US" sz="1600" dirty="0" smtClean="0"/>
              <a:t>They did not know it but they</a:t>
            </a:r>
            <a:r>
              <a:rPr lang="en-US" sz="1600" dirty="0" smtClean="0"/>
              <a:t> </a:t>
            </a:r>
            <a:r>
              <a:rPr lang="en-US" sz="1600" dirty="0" smtClean="0"/>
              <a:t>were </a:t>
            </a:r>
            <a:r>
              <a:rPr lang="en-US" sz="1600" dirty="0" smtClean="0"/>
              <a:t>being kept in reserve for a future offensive.</a:t>
            </a:r>
          </a:p>
          <a:p>
            <a:endParaRPr lang="en-US" sz="1600" dirty="0" smtClean="0"/>
          </a:p>
          <a:p>
            <a:r>
              <a:rPr lang="en-US" sz="1600" dirty="0" smtClean="0"/>
              <a:t>It was at this point that</a:t>
            </a:r>
            <a:r>
              <a:rPr lang="en-US" sz="1600" dirty="0" smtClean="0"/>
              <a:t> Trevor </a:t>
            </a:r>
            <a:r>
              <a:rPr lang="en-US" sz="1600" dirty="0" err="1" smtClean="0"/>
              <a:t>Rapke</a:t>
            </a:r>
            <a:r>
              <a:rPr lang="en-US" sz="1600" dirty="0" smtClean="0"/>
              <a:t> </a:t>
            </a:r>
            <a:r>
              <a:rPr lang="en-US" sz="1600" dirty="0" smtClean="0"/>
              <a:t>retired and</a:t>
            </a:r>
            <a:r>
              <a:rPr lang="en-US" sz="1600" dirty="0" smtClean="0"/>
              <a:t> Harold </a:t>
            </a:r>
            <a:r>
              <a:rPr lang="en-US" sz="1600" dirty="0" err="1" smtClean="0"/>
              <a:t>Farncomb</a:t>
            </a:r>
            <a:r>
              <a:rPr lang="en-US" sz="1600" dirty="0" smtClean="0"/>
              <a:t> was ordered to Britain </a:t>
            </a:r>
            <a:r>
              <a:rPr lang="en-US" sz="1600" dirty="0" smtClean="0"/>
              <a:t>to train on</a:t>
            </a:r>
            <a:r>
              <a:rPr lang="en-US" sz="1600" dirty="0" smtClean="0"/>
              <a:t> aircraft carriers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Trevor </a:t>
            </a:r>
            <a:r>
              <a:rPr lang="en-US" sz="1600" dirty="0" err="1" smtClean="0"/>
              <a:t>Rapke</a:t>
            </a:r>
            <a:r>
              <a:rPr lang="en-US" sz="1600" dirty="0" smtClean="0"/>
              <a:t> </a:t>
            </a:r>
            <a:r>
              <a:rPr lang="en-US" sz="1600" dirty="0" smtClean="0"/>
              <a:t>had been in the front line for 366 days and was suffering from</a:t>
            </a:r>
            <a:r>
              <a:rPr lang="en-US" sz="1600" dirty="0" smtClean="0"/>
              <a:t> battle stress and a severe case of </a:t>
            </a:r>
            <a:r>
              <a:rPr lang="en-US" sz="1600" dirty="0" err="1" smtClean="0"/>
              <a:t>dermetitous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But he remained determined to help Ron Gordon and Ted Elias.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4F7041A3-C400-A641-8785-D77E3F5544A2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 the</a:t>
            </a:r>
            <a:r>
              <a:rPr lang="en-US" sz="2000" dirty="0" smtClean="0"/>
              <a:t> war dragged on, </a:t>
            </a:r>
            <a:r>
              <a:rPr lang="en-US" sz="2000" dirty="0" smtClean="0"/>
              <a:t>and</a:t>
            </a:r>
            <a:r>
              <a:rPr lang="en-US" sz="2000" dirty="0" smtClean="0"/>
              <a:t> Ron Gordon </a:t>
            </a:r>
            <a:r>
              <a:rPr lang="en-US" sz="2000" dirty="0" smtClean="0"/>
              <a:t>and</a:t>
            </a:r>
            <a:r>
              <a:rPr lang="en-US" sz="2000" dirty="0" smtClean="0"/>
              <a:t> Ted Elias remained locked up in </a:t>
            </a:r>
            <a:r>
              <a:rPr lang="en-US" sz="2000" dirty="0" err="1" smtClean="0"/>
              <a:t>Goulburn</a:t>
            </a:r>
            <a:r>
              <a:rPr lang="en-US" sz="2000" dirty="0" smtClean="0"/>
              <a:t>, </a:t>
            </a:r>
            <a:r>
              <a:rPr lang="en-US" sz="2000" dirty="0" smtClean="0"/>
              <a:t>the</a:t>
            </a:r>
            <a:r>
              <a:rPr lang="en-US" sz="2000" dirty="0" smtClean="0"/>
              <a:t> prisoner’s family </a:t>
            </a:r>
            <a:r>
              <a:rPr lang="en-US" sz="2000" dirty="0" smtClean="0"/>
              <a:t>and friends decided to escalate their campaign to free the two men.</a:t>
            </a:r>
          </a:p>
          <a:p>
            <a:endParaRPr lang="en-US" sz="2000" dirty="0" smtClean="0"/>
          </a:p>
          <a:p>
            <a:r>
              <a:rPr lang="en-US" sz="2000" dirty="0" smtClean="0"/>
              <a:t>Elias’s mother, Christina </a:t>
            </a:r>
            <a:r>
              <a:rPr lang="en-US" sz="2000" dirty="0" err="1" smtClean="0"/>
              <a:t>Bryne</a:t>
            </a:r>
            <a:r>
              <a:rPr lang="en-US" sz="2000" dirty="0" smtClean="0"/>
              <a:t> engaged </a:t>
            </a:r>
            <a:r>
              <a:rPr lang="en-US" sz="2000" dirty="0" smtClean="0"/>
              <a:t>a Sydney criminal lawyer, </a:t>
            </a:r>
            <a:r>
              <a:rPr lang="en-US" sz="2000" dirty="0" err="1" smtClean="0"/>
              <a:t>Mervyn</a:t>
            </a:r>
            <a:r>
              <a:rPr lang="en-US" sz="2000" dirty="0" smtClean="0"/>
              <a:t> Finlay and he wrote letters for her to send to </a:t>
            </a:r>
            <a:r>
              <a:rPr lang="en-US" sz="2000" dirty="0" smtClean="0"/>
              <a:t>a wide range of opinion leaders to get </a:t>
            </a:r>
            <a:r>
              <a:rPr lang="en-US" sz="2000" dirty="0" smtClean="0"/>
              <a:t>support.</a:t>
            </a:r>
          </a:p>
          <a:p>
            <a:endParaRPr lang="en-US" sz="2000" dirty="0" smtClean="0"/>
          </a:p>
          <a:p>
            <a:r>
              <a:rPr lang="en-US" sz="2000" dirty="0" smtClean="0"/>
              <a:t>Finlay</a:t>
            </a:r>
            <a:r>
              <a:rPr lang="en-US" sz="2000" dirty="0" smtClean="0"/>
              <a:t> also arranged for media coverage to influence public opinion and put pressure on the Government to free the two prisoners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campaign to engage key opinion leaders paid off.</a:t>
            </a:r>
          </a:p>
          <a:p>
            <a:endParaRPr lang="en-US" sz="2000" dirty="0" smtClean="0"/>
          </a:p>
          <a:p>
            <a:r>
              <a:rPr lang="en-US" sz="2000" dirty="0" smtClean="0"/>
              <a:t>The Anglican Bishop of </a:t>
            </a:r>
            <a:r>
              <a:rPr lang="en-US" sz="2000" dirty="0" err="1" smtClean="0"/>
              <a:t>Goulburn</a:t>
            </a:r>
            <a:r>
              <a:rPr lang="en-US" sz="2000" dirty="0" smtClean="0"/>
              <a:t>, Ernest </a:t>
            </a:r>
            <a:r>
              <a:rPr lang="en-US" sz="2000" dirty="0" err="1" smtClean="0"/>
              <a:t>Burgmann</a:t>
            </a:r>
            <a:r>
              <a:rPr lang="en-US" sz="2000" dirty="0" smtClean="0"/>
              <a:t>, </a:t>
            </a:r>
            <a:r>
              <a:rPr lang="en-US" sz="2000" dirty="0" err="1" smtClean="0"/>
              <a:t>kicknamede</a:t>
            </a:r>
            <a:r>
              <a:rPr lang="en-US" sz="2000" dirty="0" smtClean="0"/>
              <a:t> the Bushman Bishop,  </a:t>
            </a:r>
            <a:r>
              <a:rPr lang="en-US" sz="2000" dirty="0" smtClean="0"/>
              <a:t>and the Catholic Cardinal in Sydney, Norman Gilroy both lobbied </a:t>
            </a:r>
            <a:r>
              <a:rPr lang="en-US" sz="2000" dirty="0" err="1" smtClean="0"/>
              <a:t>Evatt</a:t>
            </a:r>
            <a:r>
              <a:rPr lang="en-US" sz="2000" dirty="0" smtClean="0"/>
              <a:t> to do more to release the men.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Burgmann</a:t>
            </a:r>
            <a:r>
              <a:rPr lang="en-US" sz="2000" dirty="0" smtClean="0"/>
              <a:t> was a close personal friend of </a:t>
            </a:r>
            <a:r>
              <a:rPr lang="en-US" sz="2000" dirty="0" err="1" smtClean="0"/>
              <a:t>Evatt</a:t>
            </a:r>
            <a:r>
              <a:rPr lang="en-US" sz="2000" dirty="0" smtClean="0"/>
              <a:t> and </a:t>
            </a:r>
            <a:r>
              <a:rPr lang="en-US" sz="2000" dirty="0" err="1" smtClean="0"/>
              <a:t>Dalziel</a:t>
            </a:r>
            <a:r>
              <a:rPr lang="en-US" sz="2000" dirty="0" smtClean="0"/>
              <a:t> and</a:t>
            </a:r>
            <a:r>
              <a:rPr lang="en-US" sz="2000" dirty="0" smtClean="0"/>
              <a:t> he was </a:t>
            </a:r>
            <a:r>
              <a:rPr lang="en-US" sz="2000" dirty="0" smtClean="0"/>
              <a:t>able to influence them.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191000"/>
            <a:ext cx="6856412" cy="4114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To end the lobbying, </a:t>
            </a:r>
            <a:r>
              <a:rPr lang="en-US" sz="1800" dirty="0" err="1" smtClean="0"/>
              <a:t>Evatt</a:t>
            </a:r>
            <a:r>
              <a:rPr lang="en-US" sz="1800" dirty="0" smtClean="0"/>
              <a:t> </a:t>
            </a:r>
            <a:r>
              <a:rPr lang="en-US" sz="1800" dirty="0" smtClean="0"/>
              <a:t>decided to hold a secret judicial inquiry into the case.</a:t>
            </a:r>
          </a:p>
          <a:p>
            <a:endParaRPr lang="en-US" sz="1800" dirty="0" smtClean="0"/>
          </a:p>
          <a:p>
            <a:r>
              <a:rPr lang="en-US" sz="1800" dirty="0" smtClean="0"/>
              <a:t>He appointed NSW Supreme Court justice, Allan Maxwell to review </a:t>
            </a:r>
            <a:r>
              <a:rPr lang="en-US" sz="1800" dirty="0" smtClean="0"/>
              <a:t>the </a:t>
            </a:r>
            <a:r>
              <a:rPr lang="en-US" sz="1800" dirty="0" smtClean="0"/>
              <a:t>evidence</a:t>
            </a:r>
            <a:r>
              <a:rPr lang="en-US" sz="1800" dirty="0" smtClean="0"/>
              <a:t>.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Harold </a:t>
            </a:r>
            <a:r>
              <a:rPr lang="en-US" sz="1800" dirty="0" err="1" smtClean="0"/>
              <a:t>Farncomb</a:t>
            </a:r>
            <a:r>
              <a:rPr lang="en-US" sz="1800" dirty="0" smtClean="0"/>
              <a:t> </a:t>
            </a:r>
            <a:r>
              <a:rPr lang="en-US" sz="1800" dirty="0" smtClean="0"/>
              <a:t>and</a:t>
            </a:r>
            <a:r>
              <a:rPr lang="en-US" sz="1800" dirty="0" smtClean="0"/>
              <a:t> Trevor </a:t>
            </a:r>
            <a:r>
              <a:rPr lang="en-US" sz="1800" dirty="0" err="1" smtClean="0"/>
              <a:t>Rapke</a:t>
            </a:r>
            <a:r>
              <a:rPr lang="en-US" sz="1800" dirty="0" smtClean="0"/>
              <a:t> </a:t>
            </a:r>
            <a:r>
              <a:rPr lang="en-US" sz="1800" dirty="0" smtClean="0"/>
              <a:t>both attended.</a:t>
            </a:r>
            <a:r>
              <a:rPr lang="en-US" sz="1800" dirty="0" smtClean="0"/>
              <a:t> Former Navy Minister, Percy Spender, </a:t>
            </a:r>
            <a:r>
              <a:rPr lang="en-US" sz="1800" dirty="0" smtClean="0"/>
              <a:t>helped to defend the sailors.</a:t>
            </a:r>
          </a:p>
          <a:p>
            <a:endParaRPr lang="en-US" sz="1800" dirty="0" smtClean="0"/>
          </a:p>
          <a:p>
            <a:r>
              <a:rPr lang="en-US" sz="1800" dirty="0" smtClean="0"/>
              <a:t>After a five day hearing in Sydney, Maxwell decided that</a:t>
            </a:r>
            <a:r>
              <a:rPr lang="en-US" sz="1800" dirty="0" smtClean="0"/>
              <a:t>: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The men were guilty as charged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However,</a:t>
            </a:r>
            <a:r>
              <a:rPr lang="en-US" sz="1800" dirty="0" smtClean="0"/>
              <a:t> Harold </a:t>
            </a:r>
            <a:r>
              <a:rPr lang="en-US" sz="1800" dirty="0" err="1" smtClean="0"/>
              <a:t>Farncomb’s</a:t>
            </a:r>
            <a:r>
              <a:rPr lang="en-US" sz="1800" dirty="0" smtClean="0"/>
              <a:t> personal comments about the men’s guilt were inappropriate; and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Mitigating circumstances s</a:t>
            </a:r>
            <a:r>
              <a:rPr lang="en-US" sz="1800" dirty="0" smtClean="0"/>
              <a:t>hould </a:t>
            </a:r>
            <a:r>
              <a:rPr lang="en-US" sz="1800" dirty="0" smtClean="0"/>
              <a:t>have been </a:t>
            </a:r>
            <a:r>
              <a:rPr lang="en-US" sz="1800" dirty="0" smtClean="0"/>
              <a:t>considered.</a:t>
            </a:r>
          </a:p>
          <a:p>
            <a:pPr>
              <a:buFont typeface="Arial"/>
              <a:buChar char="•"/>
            </a:pPr>
            <a:endParaRPr lang="en-US" sz="1800" dirty="0" smtClean="0"/>
          </a:p>
          <a:p>
            <a:r>
              <a:rPr lang="en-US" sz="1800" dirty="0" smtClean="0"/>
              <a:t>Maxwell recommended reduced sentences but did not specify what they should be.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The lack of clarity in the Maxwell</a:t>
            </a:r>
            <a:r>
              <a:rPr lang="en-US" sz="1600" dirty="0" smtClean="0"/>
              <a:t> </a:t>
            </a:r>
            <a:r>
              <a:rPr lang="en-US" sz="1600" dirty="0" smtClean="0"/>
              <a:t>ruling</a:t>
            </a:r>
            <a:r>
              <a:rPr lang="en-US" sz="1600" dirty="0" smtClean="0"/>
              <a:t> </a:t>
            </a:r>
            <a:r>
              <a:rPr lang="en-US" sz="1600" dirty="0" smtClean="0"/>
              <a:t>fuelled a long lasting legal battle.</a:t>
            </a:r>
          </a:p>
          <a:p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 err="1" smtClean="0"/>
              <a:t>Ags</a:t>
            </a:r>
            <a:r>
              <a:rPr lang="en-US" sz="1600" dirty="0" smtClean="0"/>
              <a:t> Department in Canberra wanted </a:t>
            </a:r>
            <a:r>
              <a:rPr lang="en-US" sz="1600" dirty="0" smtClean="0"/>
              <a:t>to free the sailors as early as possible.</a:t>
            </a:r>
          </a:p>
          <a:p>
            <a:endParaRPr lang="en-US" sz="1600" dirty="0" smtClean="0"/>
          </a:p>
          <a:p>
            <a:r>
              <a:rPr lang="en-US" sz="1600" dirty="0" smtClean="0"/>
              <a:t>But t</a:t>
            </a:r>
            <a:r>
              <a:rPr lang="en-US" sz="1600" dirty="0" smtClean="0"/>
              <a:t>he </a:t>
            </a:r>
            <a:r>
              <a:rPr lang="en-US" sz="1600" dirty="0" smtClean="0"/>
              <a:t>Navy Office</a:t>
            </a:r>
            <a:r>
              <a:rPr lang="en-US" sz="1600" dirty="0" smtClean="0"/>
              <a:t> in Melbourne was determined to </a:t>
            </a:r>
            <a:r>
              <a:rPr lang="en-US" sz="1600" dirty="0" smtClean="0"/>
              <a:t>keep them in </a:t>
            </a:r>
            <a:r>
              <a:rPr lang="en-US" sz="1600" dirty="0" err="1" smtClean="0"/>
              <a:t>gaol</a:t>
            </a:r>
            <a:r>
              <a:rPr lang="en-US" sz="1600" dirty="0" smtClean="0"/>
              <a:t> as long as possible.</a:t>
            </a:r>
          </a:p>
          <a:p>
            <a:endParaRPr lang="en-US" sz="1600" dirty="0" smtClean="0"/>
          </a:p>
          <a:p>
            <a:r>
              <a:rPr lang="en-US" sz="1600" dirty="0" smtClean="0"/>
              <a:t>They argued for years over the technical</a:t>
            </a:r>
            <a:r>
              <a:rPr lang="en-US" sz="1600" dirty="0" smtClean="0"/>
              <a:t> legal details </a:t>
            </a:r>
            <a:r>
              <a:rPr lang="en-US" sz="1600" dirty="0" smtClean="0"/>
              <a:t>about</a:t>
            </a:r>
            <a:r>
              <a:rPr lang="en-US" sz="1600" dirty="0" smtClean="0"/>
              <a:t> how </a:t>
            </a:r>
            <a:r>
              <a:rPr lang="en-US" sz="1600" dirty="0" smtClean="0"/>
              <a:t>the Maxwell</a:t>
            </a:r>
            <a:r>
              <a:rPr lang="en-US" sz="1600" dirty="0" smtClean="0"/>
              <a:t> </a:t>
            </a:r>
            <a:r>
              <a:rPr lang="en-US" sz="1600" dirty="0" smtClean="0"/>
              <a:t>ruling</a:t>
            </a:r>
            <a:r>
              <a:rPr lang="en-US" sz="1600" dirty="0" smtClean="0"/>
              <a:t> should </a:t>
            </a:r>
            <a:r>
              <a:rPr lang="en-US" sz="1600" dirty="0" smtClean="0"/>
              <a:t>be implemented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Sir George Knowles eventually retired and </a:t>
            </a:r>
            <a:r>
              <a:rPr lang="en-US" sz="1600" dirty="0" smtClean="0"/>
              <a:t>became Australia’s High Commissioner in South Africa.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Evatt</a:t>
            </a:r>
            <a:r>
              <a:rPr lang="en-US" sz="1600" dirty="0" smtClean="0"/>
              <a:t> also lost </a:t>
            </a:r>
            <a:r>
              <a:rPr lang="en-US" sz="1600" dirty="0" smtClean="0"/>
              <a:t>interest in the case and focused on his new project</a:t>
            </a:r>
            <a:r>
              <a:rPr lang="en-US" sz="1600" dirty="0" smtClean="0"/>
              <a:t> at the end of the war – </a:t>
            </a:r>
            <a:r>
              <a:rPr lang="en-US" sz="1600" dirty="0" smtClean="0"/>
              <a:t>the United Nations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In their absence, Alfred </a:t>
            </a:r>
            <a:r>
              <a:rPr lang="en-US" sz="1600" dirty="0" smtClean="0"/>
              <a:t>N</a:t>
            </a:r>
            <a:r>
              <a:rPr lang="en-US" sz="1600" dirty="0" smtClean="0"/>
              <a:t>ankervis, the secretary of the Navy Office </a:t>
            </a:r>
            <a:r>
              <a:rPr lang="en-US" sz="1600" dirty="0" smtClean="0"/>
              <a:t>continued to argue against early release.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4F7041A3-C400-A641-8785-D77E3F5544A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three stokers </a:t>
            </a:r>
            <a:r>
              <a:rPr lang="en-US" sz="2000" dirty="0" smtClean="0"/>
              <a:t>had </a:t>
            </a:r>
            <a:r>
              <a:rPr lang="en-US" sz="2000" dirty="0" smtClean="0"/>
              <a:t>a</a:t>
            </a:r>
            <a:r>
              <a:rPr lang="en-US" sz="2000" dirty="0" smtClean="0"/>
              <a:t> much better </a:t>
            </a:r>
            <a:r>
              <a:rPr lang="en-US" sz="2000" dirty="0" smtClean="0"/>
              <a:t>life</a:t>
            </a:r>
            <a:r>
              <a:rPr lang="en-US" sz="2000" dirty="0" smtClean="0"/>
              <a:t> than their predecessors when warships were coal powered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 smtClean="0"/>
              <a:t>first 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in WWI used </a:t>
            </a:r>
            <a:r>
              <a:rPr lang="en-US" sz="2000" dirty="0" smtClean="0"/>
              <a:t>a ton of coal per </a:t>
            </a:r>
            <a:r>
              <a:rPr lang="en-US" sz="2000" dirty="0" smtClean="0"/>
              <a:t>mile and could only </a:t>
            </a:r>
            <a:r>
              <a:rPr lang="en-US" sz="2000" dirty="0" smtClean="0"/>
              <a:t>sail 3,000 miles before it had to re-coal which was a very dirty and sometimes dangerous job.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Warships were fitted with</a:t>
            </a:r>
            <a:r>
              <a:rPr lang="en-US" sz="2000" dirty="0" smtClean="0"/>
              <a:t> </a:t>
            </a:r>
            <a:r>
              <a:rPr lang="en-US" sz="2000" dirty="0" smtClean="0"/>
              <a:t>oil burning </a:t>
            </a:r>
            <a:r>
              <a:rPr lang="en-US" sz="2000" dirty="0" smtClean="0"/>
              <a:t>furnaces in the 1920s and 30s but the furnaces, </a:t>
            </a:r>
            <a:r>
              <a:rPr lang="en-US" sz="2000" dirty="0" smtClean="0"/>
              <a:t>especially in the tropics, often pushed the temperature</a:t>
            </a:r>
            <a:r>
              <a:rPr lang="en-US" sz="2000" dirty="0" smtClean="0"/>
              <a:t> in the </a:t>
            </a:r>
            <a:r>
              <a:rPr lang="en-US" sz="2000" dirty="0" smtClean="0"/>
              <a:t>boiler</a:t>
            </a:r>
            <a:r>
              <a:rPr lang="en-US" sz="2000" dirty="0" smtClean="0"/>
              <a:t> room above </a:t>
            </a:r>
            <a:r>
              <a:rPr lang="en-US" sz="2000" dirty="0" smtClean="0"/>
              <a:t>120 degrees</a:t>
            </a:r>
            <a:r>
              <a:rPr lang="en-US" sz="2000" dirty="0" smtClean="0"/>
              <a:t> </a:t>
            </a:r>
            <a:r>
              <a:rPr lang="en-US" sz="2000" dirty="0" err="1" smtClean="0"/>
              <a:t>fahrenheit</a:t>
            </a:r>
            <a:r>
              <a:rPr lang="en-US" sz="2000" dirty="0" smtClean="0"/>
              <a:t> (or 49 </a:t>
            </a:r>
            <a:r>
              <a:rPr lang="en-US" sz="2000" dirty="0" smtClean="0"/>
              <a:t>degrees </a:t>
            </a:r>
            <a:r>
              <a:rPr lang="en-US" sz="2000" dirty="0" err="1" smtClean="0"/>
              <a:t>celcius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4343400"/>
            <a:ext cx="6856413" cy="41148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It was not until 1949</a:t>
            </a:r>
            <a:r>
              <a:rPr lang="en-US" sz="2000" dirty="0" smtClean="0"/>
              <a:t> – seven years after the murder - that </a:t>
            </a:r>
            <a:r>
              <a:rPr lang="en-US" sz="2000" dirty="0" smtClean="0"/>
              <a:t>a breakthrough occurred in the legal battle.</a:t>
            </a:r>
          </a:p>
          <a:p>
            <a:endParaRPr lang="en-US" sz="2000" dirty="0" smtClean="0"/>
          </a:p>
          <a:p>
            <a:r>
              <a:rPr lang="en-US" sz="2000" dirty="0" smtClean="0"/>
              <a:t>Judge Alfred Rainbow, President of the Prisoners Aid Association</a:t>
            </a:r>
            <a:r>
              <a:rPr lang="en-US" sz="2000" dirty="0" smtClean="0"/>
              <a:t> in NSW found </a:t>
            </a:r>
            <a:r>
              <a:rPr lang="en-US" sz="2000" dirty="0" smtClean="0"/>
              <a:t>that the Maxwell</a:t>
            </a:r>
            <a:r>
              <a:rPr lang="en-US" sz="2000" dirty="0" smtClean="0"/>
              <a:t> ruling had </a:t>
            </a:r>
            <a:r>
              <a:rPr lang="en-US" sz="2000" dirty="0" smtClean="0"/>
              <a:t>been misrepresented.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Ags</a:t>
            </a:r>
            <a:r>
              <a:rPr lang="en-US" sz="2000" dirty="0" smtClean="0"/>
              <a:t> </a:t>
            </a:r>
            <a:r>
              <a:rPr lang="en-US" sz="2000" dirty="0" smtClean="0"/>
              <a:t>D</a:t>
            </a:r>
            <a:r>
              <a:rPr lang="en-US" sz="2000" dirty="0" smtClean="0"/>
              <a:t>epartment initially thought that good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reductions in the men’s sentences would not apply.</a:t>
            </a:r>
          </a:p>
          <a:p>
            <a:endParaRPr lang="en-US" sz="2000" dirty="0" smtClean="0"/>
          </a:p>
          <a:p>
            <a:r>
              <a:rPr lang="en-US" sz="2000" dirty="0" smtClean="0"/>
              <a:t>But Rainbow confirmed with Maxwell that this was not</a:t>
            </a:r>
            <a:r>
              <a:rPr lang="en-US" sz="2000" dirty="0" smtClean="0"/>
              <a:t> his intention and </a:t>
            </a:r>
            <a:r>
              <a:rPr lang="en-US" sz="2000" dirty="0" smtClean="0"/>
              <a:t>the men should have</a:t>
            </a:r>
            <a:r>
              <a:rPr lang="en-US" sz="2000" dirty="0" smtClean="0"/>
              <a:t> had the </a:t>
            </a:r>
            <a:r>
              <a:rPr lang="en-US" sz="2000" dirty="0" smtClean="0"/>
              <a:t>benefit of good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new head of the AGs Department, Sir Keith Bailey, confirmed this was the case and advised the Navy Office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Navy Office finally agreed that the men could be released and they walked free from </a:t>
            </a:r>
            <a:r>
              <a:rPr lang="en-US" sz="2000" dirty="0" err="1" smtClean="0"/>
              <a:t>Goulburn</a:t>
            </a:r>
            <a:r>
              <a:rPr lang="en-US" sz="2000" dirty="0" smtClean="0"/>
              <a:t> </a:t>
            </a:r>
            <a:r>
              <a:rPr lang="en-US" sz="2000" dirty="0" err="1" smtClean="0"/>
              <a:t>gaol</a:t>
            </a:r>
            <a:r>
              <a:rPr lang="en-US" sz="2000" dirty="0" smtClean="0"/>
              <a:t> in September 1950.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191000"/>
            <a:ext cx="6856412" cy="4114800"/>
          </a:xfrm>
        </p:spPr>
        <p:txBody>
          <a:bodyPr>
            <a:normAutofit fontScale="62500" lnSpcReduction="20000"/>
          </a:bodyPr>
          <a:lstStyle/>
          <a:p>
            <a:r>
              <a:rPr lang="en-US" sz="2353" dirty="0" smtClean="0"/>
              <a:t>Only one </a:t>
            </a:r>
            <a:r>
              <a:rPr lang="en-US" sz="2353" dirty="0" smtClean="0"/>
              <a:t>week </a:t>
            </a:r>
            <a:r>
              <a:rPr lang="en-US" sz="2353" dirty="0" smtClean="0"/>
              <a:t>later in Sydney, </a:t>
            </a:r>
            <a:r>
              <a:rPr lang="en-US" sz="2353" dirty="0" smtClean="0"/>
              <a:t>Ted Elias married a pre-war girlfriend, Jean Harrison.</a:t>
            </a:r>
          </a:p>
          <a:p>
            <a:endParaRPr lang="en-US" sz="2353" dirty="0" smtClean="0"/>
          </a:p>
          <a:p>
            <a:r>
              <a:rPr lang="en-US" sz="2353" dirty="0" smtClean="0"/>
              <a:t>He</a:t>
            </a:r>
            <a:r>
              <a:rPr lang="en-US" sz="2353" dirty="0" smtClean="0"/>
              <a:t> also changed </a:t>
            </a:r>
            <a:r>
              <a:rPr lang="en-US" sz="2353" dirty="0" smtClean="0"/>
              <a:t>his name to</a:t>
            </a:r>
            <a:r>
              <a:rPr lang="en-US" sz="2353" dirty="0" smtClean="0"/>
              <a:t> Ted Ellis </a:t>
            </a:r>
            <a:r>
              <a:rPr lang="en-US" sz="2353" dirty="0" smtClean="0"/>
              <a:t>and joined</a:t>
            </a:r>
            <a:r>
              <a:rPr lang="en-US" sz="2353" dirty="0" smtClean="0"/>
              <a:t> a secret community </a:t>
            </a:r>
            <a:r>
              <a:rPr lang="en-US" sz="2353" dirty="0" err="1" smtClean="0"/>
              <a:t>organisation</a:t>
            </a:r>
            <a:r>
              <a:rPr lang="en-US" sz="2353" dirty="0" smtClean="0"/>
              <a:t>, the Independent Order of </a:t>
            </a:r>
            <a:r>
              <a:rPr lang="en-US" sz="2353" dirty="0" err="1" smtClean="0"/>
              <a:t>Oddfellows</a:t>
            </a:r>
            <a:r>
              <a:rPr lang="en-US" sz="2353" dirty="0" smtClean="0"/>
              <a:t> to help build </a:t>
            </a:r>
            <a:r>
              <a:rPr lang="en-US" sz="2353" dirty="0" smtClean="0"/>
              <a:t>a new </a:t>
            </a:r>
            <a:r>
              <a:rPr lang="en-US" sz="2353" dirty="0" smtClean="0"/>
              <a:t>life</a:t>
            </a:r>
            <a:endParaRPr lang="en-US" sz="2353" dirty="0" smtClean="0"/>
          </a:p>
          <a:p>
            <a:endParaRPr lang="en-US" sz="2353" dirty="0" smtClean="0"/>
          </a:p>
          <a:p>
            <a:r>
              <a:rPr lang="en-US" sz="2353" dirty="0" smtClean="0"/>
              <a:t>He eventually </a:t>
            </a:r>
            <a:r>
              <a:rPr lang="en-US" sz="2353" dirty="0" smtClean="0"/>
              <a:t>passed away in 1988 at the age of </a:t>
            </a:r>
            <a:r>
              <a:rPr lang="en-US" sz="2353" dirty="0" smtClean="0"/>
              <a:t>70.</a:t>
            </a:r>
            <a:endParaRPr lang="en-US" sz="2353" dirty="0" smtClean="0"/>
          </a:p>
          <a:p>
            <a:endParaRPr lang="en-US" sz="2353" dirty="0" smtClean="0"/>
          </a:p>
          <a:p>
            <a:r>
              <a:rPr lang="en-US" sz="2353" dirty="0" smtClean="0"/>
              <a:t>Ron Gordon </a:t>
            </a:r>
            <a:r>
              <a:rPr lang="en-US" sz="2353" dirty="0" smtClean="0"/>
              <a:t>also married, twice, and also lived a long</a:t>
            </a:r>
            <a:r>
              <a:rPr lang="en-US" sz="2353" dirty="0" smtClean="0"/>
              <a:t> and happy life.</a:t>
            </a:r>
          </a:p>
          <a:p>
            <a:endParaRPr lang="en-US" sz="2353" dirty="0" smtClean="0"/>
          </a:p>
          <a:p>
            <a:r>
              <a:rPr lang="en-US" sz="2353" dirty="0" smtClean="0"/>
              <a:t>He </a:t>
            </a:r>
            <a:r>
              <a:rPr lang="en-US" sz="2353" dirty="0" smtClean="0"/>
              <a:t>eventually</a:t>
            </a:r>
            <a:r>
              <a:rPr lang="en-US" sz="2353" dirty="0" smtClean="0"/>
              <a:t> passed away in </a:t>
            </a:r>
            <a:r>
              <a:rPr lang="en-US" sz="2353" dirty="0" smtClean="0"/>
              <a:t>1994 at the age of </a:t>
            </a:r>
            <a:r>
              <a:rPr lang="en-US" sz="2353" dirty="0" smtClean="0"/>
              <a:t>76.</a:t>
            </a:r>
            <a:endParaRPr lang="en-US" sz="2353" dirty="0" smtClean="0"/>
          </a:p>
          <a:p>
            <a:endParaRPr lang="en-US" sz="2353" dirty="0" smtClean="0"/>
          </a:p>
          <a:p>
            <a:r>
              <a:rPr lang="en-US" sz="2353" dirty="0" smtClean="0"/>
              <a:t>There is little doubt that</a:t>
            </a:r>
            <a:r>
              <a:rPr lang="en-US" sz="2353" dirty="0" smtClean="0"/>
              <a:t> Ron </a:t>
            </a:r>
            <a:r>
              <a:rPr lang="en-US" sz="2353" dirty="0" smtClean="0"/>
              <a:t>Gordon and Ted Elias </a:t>
            </a:r>
            <a:r>
              <a:rPr lang="en-US" sz="2353" dirty="0" smtClean="0"/>
              <a:t>murdered Jack Riley.</a:t>
            </a:r>
          </a:p>
          <a:p>
            <a:endParaRPr lang="en-US" sz="2353" dirty="0" smtClean="0"/>
          </a:p>
          <a:p>
            <a:r>
              <a:rPr lang="en-US" sz="2353" dirty="0" smtClean="0"/>
              <a:t>The bottom line is, they did the crime and they served </a:t>
            </a:r>
            <a:r>
              <a:rPr lang="en-US" sz="2353" dirty="0" smtClean="0"/>
              <a:t>their </a:t>
            </a:r>
            <a:r>
              <a:rPr lang="en-US" sz="2353" dirty="0" smtClean="0"/>
              <a:t>time</a:t>
            </a:r>
            <a:r>
              <a:rPr lang="en-US" sz="2353" dirty="0" smtClean="0"/>
              <a:t>.</a:t>
            </a:r>
          </a:p>
          <a:p>
            <a:endParaRPr lang="en-US" sz="2353" dirty="0" smtClean="0"/>
          </a:p>
          <a:p>
            <a:r>
              <a:rPr lang="en-US" sz="2353" dirty="0" smtClean="0"/>
              <a:t>However, t</a:t>
            </a:r>
            <a:r>
              <a:rPr lang="en-US" sz="2353" dirty="0" smtClean="0"/>
              <a:t>heir post-war </a:t>
            </a:r>
            <a:r>
              <a:rPr lang="en-US" sz="2353" dirty="0" err="1" smtClean="0"/>
              <a:t>marraiges</a:t>
            </a:r>
            <a:r>
              <a:rPr lang="en-US" sz="2353" dirty="0" smtClean="0"/>
              <a:t> raise some doubts about the motive for the crime</a:t>
            </a:r>
          </a:p>
          <a:p>
            <a:endParaRPr lang="en-US" sz="2353" dirty="0" smtClean="0"/>
          </a:p>
          <a:p>
            <a:r>
              <a:rPr lang="en-US" sz="2353" dirty="0" smtClean="0"/>
              <a:t>This</a:t>
            </a:r>
            <a:r>
              <a:rPr lang="en-US" sz="2353" dirty="0" smtClean="0"/>
              <a:t> leaves </a:t>
            </a:r>
            <a:r>
              <a:rPr lang="en-US" sz="2353" dirty="0" smtClean="0"/>
              <a:t>us to speculate about the</a:t>
            </a:r>
            <a:r>
              <a:rPr lang="en-US" sz="2353" dirty="0" smtClean="0"/>
              <a:t> homosexual motive </a:t>
            </a:r>
            <a:r>
              <a:rPr lang="en-US" sz="2353" dirty="0" smtClean="0"/>
              <a:t>and to </a:t>
            </a:r>
            <a:r>
              <a:rPr lang="en-US" sz="2353" dirty="0" smtClean="0"/>
              <a:t>debate </a:t>
            </a:r>
            <a:r>
              <a:rPr lang="en-US" sz="2353" dirty="0" smtClean="0"/>
              <a:t>the</a:t>
            </a:r>
            <a:r>
              <a:rPr lang="en-US" sz="2353" dirty="0" smtClean="0"/>
              <a:t> legal and political fallout</a:t>
            </a:r>
            <a:r>
              <a:rPr lang="en-US" sz="2353" dirty="0" smtClean="0"/>
              <a:t>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 would now be pleased to answer any questions.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Stokers</a:t>
            </a:r>
            <a:r>
              <a:rPr lang="en-US" sz="2000" dirty="0" smtClean="0"/>
              <a:t> also lived </a:t>
            </a:r>
            <a:r>
              <a:rPr lang="en-US" sz="2000" dirty="0" smtClean="0"/>
              <a:t>cheek by jowl in the engine rooms and</a:t>
            </a:r>
            <a:r>
              <a:rPr lang="en-US" sz="2000" dirty="0" smtClean="0"/>
              <a:t> the mess decks where they also hung their hammocks.</a:t>
            </a:r>
          </a:p>
          <a:p>
            <a:endParaRPr lang="en-US" sz="2000" dirty="0" smtClean="0"/>
          </a:p>
          <a:p>
            <a:r>
              <a:rPr lang="en-US" sz="2000" dirty="0" smtClean="0"/>
              <a:t>There were more than 850 crew in the warship</a:t>
            </a:r>
            <a:r>
              <a:rPr lang="en-US" sz="2000" dirty="0" smtClean="0"/>
              <a:t> </a:t>
            </a:r>
            <a:r>
              <a:rPr lang="en-US" sz="2000" dirty="0" smtClean="0"/>
              <a:t>and it was</a:t>
            </a:r>
            <a:r>
              <a:rPr lang="en-US" sz="2000" dirty="0" smtClean="0"/>
              <a:t> only </a:t>
            </a:r>
            <a:r>
              <a:rPr lang="en-US" sz="2000" dirty="0" smtClean="0"/>
              <a:t>214 yards long </a:t>
            </a:r>
            <a:r>
              <a:rPr lang="en-US" sz="2000" dirty="0" smtClean="0"/>
              <a:t>(about 190 meters</a:t>
            </a:r>
            <a:r>
              <a:rPr lang="en-US" sz="2000" dirty="0" smtClean="0"/>
              <a:t> </a:t>
            </a:r>
            <a:r>
              <a:rPr lang="en-US" sz="2000" dirty="0" smtClean="0"/>
              <a:t>or a little longer than the MCG at 171 </a:t>
            </a:r>
            <a:r>
              <a:rPr lang="en-US" sz="2000" dirty="0" smtClean="0"/>
              <a:t>meters).</a:t>
            </a:r>
          </a:p>
          <a:p>
            <a:endParaRPr lang="en-US" sz="2000" dirty="0" smtClean="0"/>
          </a:p>
          <a:p>
            <a:r>
              <a:rPr lang="en-US" sz="2000" dirty="0" smtClean="0"/>
              <a:t>In these cramped, hot and sweaty conditions, p</a:t>
            </a:r>
            <a:r>
              <a:rPr lang="en-US" sz="2000" dirty="0" smtClean="0"/>
              <a:t>etty </a:t>
            </a:r>
            <a:r>
              <a:rPr lang="en-US" sz="2000" dirty="0" smtClean="0"/>
              <a:t>differences could easily flare</a:t>
            </a:r>
            <a:r>
              <a:rPr lang="en-US" sz="2000" dirty="0" smtClean="0"/>
              <a:t> into </a:t>
            </a:r>
            <a:r>
              <a:rPr lang="en-US" sz="2000" dirty="0" smtClean="0"/>
              <a:t>confrontation if</a:t>
            </a:r>
            <a:r>
              <a:rPr lang="en-US" sz="2000" dirty="0" smtClean="0"/>
              <a:t> the sailors were not </a:t>
            </a:r>
            <a:r>
              <a:rPr lang="en-US" sz="2000" dirty="0" smtClean="0"/>
              <a:t>closely managed!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, and all other RAN warships were placed under the control of the Royal Navy</a:t>
            </a:r>
            <a:r>
              <a:rPr lang="en-US" sz="2000" dirty="0" smtClean="0"/>
              <a:t> by the Governor General in </a:t>
            </a:r>
            <a:r>
              <a:rPr lang="en-US" sz="2000" dirty="0" smtClean="0"/>
              <a:t>1939.</a:t>
            </a:r>
          </a:p>
          <a:p>
            <a:endParaRPr lang="en-US" sz="2000" dirty="0" smtClean="0"/>
          </a:p>
          <a:p>
            <a:r>
              <a:rPr lang="en-US" sz="2000" dirty="0" smtClean="0"/>
              <a:t>This had an immediate impact for </a:t>
            </a:r>
            <a:r>
              <a:rPr lang="en-US" sz="2000" dirty="0" smtClean="0"/>
              <a:t>RAN</a:t>
            </a:r>
            <a:r>
              <a:rPr lang="en-US" sz="2000" dirty="0" smtClean="0"/>
              <a:t> sailors as they were placed under Admiralty orders to sail for war in far </a:t>
            </a:r>
            <a:r>
              <a:rPr lang="en-US" sz="2000" dirty="0" smtClean="0"/>
              <a:t>away</a:t>
            </a:r>
            <a:r>
              <a:rPr lang="en-US" sz="2000" dirty="0" smtClean="0"/>
              <a:t> oceans.</a:t>
            </a:r>
          </a:p>
          <a:p>
            <a:endParaRPr lang="en-US" sz="2000" dirty="0" smtClean="0"/>
          </a:p>
          <a:p>
            <a:r>
              <a:rPr lang="en-US" sz="2000" dirty="0" smtClean="0"/>
              <a:t>It also had unforeseen </a:t>
            </a:r>
            <a:r>
              <a:rPr lang="en-US" sz="2000" dirty="0" smtClean="0"/>
              <a:t>consequences for</a:t>
            </a:r>
            <a:r>
              <a:rPr lang="en-US" sz="2000" dirty="0" smtClean="0"/>
              <a:t> RAN sailors.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If they breached discipline they would be sentenced </a:t>
            </a:r>
            <a:r>
              <a:rPr lang="en-US" sz="2000" dirty="0" smtClean="0"/>
              <a:t>under British military law and this </a:t>
            </a:r>
            <a:r>
              <a:rPr lang="en-US" sz="2000" dirty="0" smtClean="0"/>
              <a:t>would be much </a:t>
            </a:r>
            <a:r>
              <a:rPr lang="en-US" sz="2000" dirty="0" smtClean="0"/>
              <a:t>more severe than Australian regulations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More of this later…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After boring convoy duty in the Indian Ocean, 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was</a:t>
            </a:r>
            <a:r>
              <a:rPr lang="en-US" sz="2000" dirty="0" smtClean="0"/>
              <a:t> </a:t>
            </a:r>
            <a:r>
              <a:rPr lang="en-US" sz="2000" dirty="0" smtClean="0"/>
              <a:t>ordered by the Admiralty</a:t>
            </a:r>
            <a:r>
              <a:rPr lang="en-US" sz="2000" dirty="0" smtClean="0"/>
              <a:t> </a:t>
            </a:r>
            <a:r>
              <a:rPr lang="en-US" sz="2000" dirty="0" smtClean="0"/>
              <a:t>to</a:t>
            </a:r>
            <a:r>
              <a:rPr lang="en-US" sz="2000" dirty="0" smtClean="0"/>
              <a:t> Africa </a:t>
            </a:r>
            <a:r>
              <a:rPr lang="en-US" sz="2000" dirty="0" smtClean="0"/>
              <a:t>to</a:t>
            </a:r>
            <a:r>
              <a:rPr lang="en-US" sz="2000" dirty="0" smtClean="0"/>
              <a:t> help the </a:t>
            </a:r>
            <a:r>
              <a:rPr lang="en-US" sz="2000" dirty="0" smtClean="0"/>
              <a:t>Free French liberate </a:t>
            </a:r>
            <a:r>
              <a:rPr lang="en-US" sz="2000" dirty="0" smtClean="0"/>
              <a:t>Senegal.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</a:t>
            </a:r>
            <a:r>
              <a:rPr lang="en-US" sz="2000" dirty="0" smtClean="0"/>
              <a:t> its first action of the war, the </a:t>
            </a:r>
            <a:r>
              <a:rPr lang="en-US" sz="2000" dirty="0" smtClean="0"/>
              <a:t>flagship forced the</a:t>
            </a:r>
            <a:r>
              <a:rPr lang="en-US" sz="2000" dirty="0" smtClean="0"/>
              <a:t> Vichy French cruiser </a:t>
            </a:r>
            <a:r>
              <a:rPr lang="en-US" sz="2000" dirty="0" err="1" smtClean="0"/>
              <a:t>Gloire</a:t>
            </a:r>
            <a:r>
              <a:rPr lang="en-US" sz="2000" dirty="0" smtClean="0"/>
              <a:t> to</a:t>
            </a:r>
            <a:r>
              <a:rPr lang="en-US" sz="2000" dirty="0" smtClean="0"/>
              <a:t> </a:t>
            </a:r>
            <a:r>
              <a:rPr lang="en-US" sz="2000" dirty="0" smtClean="0"/>
              <a:t>agree to</a:t>
            </a:r>
            <a:r>
              <a:rPr lang="en-US" sz="2000" dirty="0" smtClean="0"/>
              <a:t> parole </a:t>
            </a:r>
            <a:r>
              <a:rPr lang="en-US" sz="2000" dirty="0" smtClean="0"/>
              <a:t>in Casablanca for the rest of the </a:t>
            </a:r>
            <a:r>
              <a:rPr lang="en-US" sz="2000" dirty="0" smtClean="0"/>
              <a:t>war.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At this stage, 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was a happy and a lucky ship – during the chase, it </a:t>
            </a:r>
            <a:r>
              <a:rPr lang="en-US" sz="2000" dirty="0" smtClean="0"/>
              <a:t>narrowly </a:t>
            </a:r>
            <a:r>
              <a:rPr lang="en-US" sz="2000" dirty="0" smtClean="0"/>
              <a:t>avoided</a:t>
            </a:r>
            <a:r>
              <a:rPr lang="en-US" sz="2000" dirty="0" smtClean="0"/>
              <a:t> colliding </a:t>
            </a:r>
            <a:r>
              <a:rPr lang="en-US" sz="2000" dirty="0" smtClean="0"/>
              <a:t>with</a:t>
            </a:r>
            <a:r>
              <a:rPr lang="en-US" sz="2000" dirty="0" smtClean="0"/>
              <a:t> the French cruiser and Vichy </a:t>
            </a:r>
            <a:r>
              <a:rPr lang="en-US" sz="2000" dirty="0" smtClean="0"/>
              <a:t>French</a:t>
            </a:r>
            <a:r>
              <a:rPr lang="en-US" sz="2000" dirty="0" smtClean="0"/>
              <a:t> aircraft dropped their bombs way off target afterwards.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43400"/>
            <a:ext cx="6858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After this first </a:t>
            </a:r>
            <a:r>
              <a:rPr lang="en-US" sz="2000" dirty="0" smtClean="0"/>
              <a:t>flush of success, the Admiralty ordered </a:t>
            </a:r>
            <a:r>
              <a:rPr lang="en-US" sz="2000" dirty="0" smtClean="0"/>
              <a:t>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to </a:t>
            </a:r>
            <a:r>
              <a:rPr lang="en-US" sz="2000" dirty="0" smtClean="0"/>
              <a:t>Britain to refit.</a:t>
            </a:r>
          </a:p>
          <a:p>
            <a:endParaRPr lang="en-US" sz="2000" dirty="0" smtClean="0"/>
          </a:p>
          <a:p>
            <a:r>
              <a:rPr lang="en-US" sz="2000" dirty="0" smtClean="0"/>
              <a:t>While it was in dry dock, the flagship</a:t>
            </a:r>
            <a:r>
              <a:rPr lang="en-US" sz="2000" dirty="0" smtClean="0"/>
              <a:t> </a:t>
            </a:r>
            <a:r>
              <a:rPr lang="en-US" sz="2000" dirty="0" smtClean="0"/>
              <a:t>had </a:t>
            </a:r>
            <a:r>
              <a:rPr lang="en-US" sz="2000" dirty="0" smtClean="0"/>
              <a:t>another lucky </a:t>
            </a:r>
            <a:r>
              <a:rPr lang="en-US" sz="2000" dirty="0" smtClean="0"/>
              <a:t>escape when a 1000 ton German aerial torpedo</a:t>
            </a:r>
            <a:r>
              <a:rPr lang="en-US" sz="2000" dirty="0" smtClean="0"/>
              <a:t> hit the ship but failed </a:t>
            </a:r>
            <a:r>
              <a:rPr lang="en-US" sz="2000" dirty="0" smtClean="0"/>
              <a:t>to </a:t>
            </a:r>
            <a:r>
              <a:rPr lang="en-US" sz="2000" dirty="0" smtClean="0"/>
              <a:t>explode.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Admiralty then ordered the flagship </a:t>
            </a:r>
            <a:r>
              <a:rPr lang="en-US" sz="2000" dirty="0" smtClean="0"/>
              <a:t>back </a:t>
            </a:r>
            <a:r>
              <a:rPr lang="en-US" sz="2000" dirty="0" smtClean="0"/>
              <a:t>to West Africa to help with the blockade of </a:t>
            </a:r>
            <a:r>
              <a:rPr lang="en-US" sz="2000" dirty="0" smtClean="0"/>
              <a:t>Dakar.</a:t>
            </a:r>
          </a:p>
          <a:p>
            <a:endParaRPr lang="en-US" sz="2000" dirty="0" smtClean="0"/>
          </a:p>
          <a:p>
            <a:r>
              <a:rPr lang="en-US" sz="2000" dirty="0" smtClean="0"/>
              <a:t>During a bombardment of Vichy French ships in Dakar, the flagship was </a:t>
            </a:r>
            <a:r>
              <a:rPr lang="en-US" sz="2000" dirty="0" smtClean="0"/>
              <a:t>damaged</a:t>
            </a:r>
            <a:r>
              <a:rPr lang="en-US" sz="2000" dirty="0" smtClean="0"/>
              <a:t> by shellfire but no one was hurt </a:t>
            </a:r>
            <a:r>
              <a:rPr lang="en-US" sz="2000" dirty="0" smtClean="0"/>
              <a:t>– another lucky escape.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flagship</a:t>
            </a:r>
            <a:r>
              <a:rPr lang="en-US" sz="2000" dirty="0" smtClean="0"/>
              <a:t> </a:t>
            </a:r>
            <a:r>
              <a:rPr lang="en-US" sz="2000" dirty="0" smtClean="0"/>
              <a:t>then sailed to the Indian Ocean to</a:t>
            </a:r>
            <a:r>
              <a:rPr lang="en-US" sz="2000" dirty="0" smtClean="0"/>
              <a:t> unsuccessfully hunt </a:t>
            </a:r>
            <a:r>
              <a:rPr lang="en-US" sz="2000" dirty="0" smtClean="0"/>
              <a:t>for a</a:t>
            </a:r>
            <a:r>
              <a:rPr lang="en-US" sz="2000" dirty="0" smtClean="0"/>
              <a:t> </a:t>
            </a:r>
            <a:r>
              <a:rPr lang="en-US" sz="2000" dirty="0" smtClean="0"/>
              <a:t>Vichy</a:t>
            </a:r>
            <a:r>
              <a:rPr lang="en-US" sz="2000" dirty="0" smtClean="0"/>
              <a:t> </a:t>
            </a:r>
            <a:r>
              <a:rPr lang="en-US" sz="2000" dirty="0" smtClean="0"/>
              <a:t>French convoy and</a:t>
            </a:r>
            <a:r>
              <a:rPr lang="en-US" sz="2000" dirty="0" smtClean="0"/>
              <a:t> then German </a:t>
            </a:r>
            <a:r>
              <a:rPr lang="en-US" sz="2000" dirty="0" smtClean="0"/>
              <a:t>Raiders</a:t>
            </a:r>
            <a:r>
              <a:rPr lang="en-US" sz="2000" dirty="0" smtClean="0"/>
              <a:t> in </a:t>
            </a:r>
            <a:r>
              <a:rPr lang="en-US" sz="2000" dirty="0" smtClean="0"/>
              <a:t>the great southern ocean.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Then i</a:t>
            </a:r>
            <a:r>
              <a:rPr lang="en-US" sz="2000" dirty="0" smtClean="0"/>
              <a:t>n </a:t>
            </a:r>
            <a:r>
              <a:rPr lang="en-US" sz="2000" dirty="0" smtClean="0"/>
              <a:t>December </a:t>
            </a:r>
            <a:r>
              <a:rPr lang="en-US" sz="2000" dirty="0" smtClean="0"/>
              <a:t>1941, the Admiralty </a:t>
            </a:r>
            <a:r>
              <a:rPr lang="en-US" sz="2000" dirty="0" smtClean="0"/>
              <a:t>ordered </a:t>
            </a:r>
            <a:r>
              <a:rPr lang="en-US" sz="2000" dirty="0" smtClean="0"/>
              <a:t>HMAS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 to the Australian </a:t>
            </a:r>
            <a:r>
              <a:rPr lang="en-US" sz="2000" dirty="0" smtClean="0"/>
              <a:t>Station</a:t>
            </a:r>
            <a:r>
              <a:rPr lang="en-US" sz="2000" dirty="0" smtClean="0"/>
              <a:t> as the </a:t>
            </a:r>
            <a:r>
              <a:rPr lang="en-US" sz="2000" dirty="0" smtClean="0"/>
              <a:t>J</a:t>
            </a:r>
            <a:r>
              <a:rPr lang="en-US" sz="2000" dirty="0" smtClean="0"/>
              <a:t>apanese advanced down the Asian archipelago.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RAN</a:t>
            </a:r>
            <a:r>
              <a:rPr lang="en-US" sz="2000" dirty="0" smtClean="0"/>
              <a:t> urgently needed </a:t>
            </a:r>
            <a:r>
              <a:rPr lang="en-US" sz="2000" dirty="0" smtClean="0"/>
              <a:t>reinforcements</a:t>
            </a:r>
            <a:r>
              <a:rPr lang="en-US" sz="2000" dirty="0" smtClean="0"/>
              <a:t> </a:t>
            </a:r>
            <a:r>
              <a:rPr lang="en-US" sz="2000" dirty="0" smtClean="0"/>
              <a:t>after</a:t>
            </a:r>
            <a:r>
              <a:rPr lang="en-US" sz="2000" dirty="0" smtClean="0"/>
              <a:t> </a:t>
            </a:r>
            <a:r>
              <a:rPr lang="en-US" sz="2000" dirty="0" smtClean="0"/>
              <a:t>the loss of the </a:t>
            </a:r>
            <a:r>
              <a:rPr lang="en-US" sz="2000" dirty="0" smtClean="0"/>
              <a:t>cruisers </a:t>
            </a:r>
            <a:r>
              <a:rPr lang="en-US" sz="2000" i="1" dirty="0" smtClean="0"/>
              <a:t>Sydney</a:t>
            </a:r>
            <a:r>
              <a:rPr lang="en-US" sz="2000" dirty="0" smtClean="0"/>
              <a:t> and </a:t>
            </a:r>
            <a:r>
              <a:rPr lang="en-US" sz="2000" i="1" dirty="0" smtClean="0"/>
              <a:t>Perth </a:t>
            </a:r>
            <a:r>
              <a:rPr lang="en-US" sz="2000" dirty="0" smtClean="0"/>
              <a:t>and the </a:t>
            </a:r>
            <a:r>
              <a:rPr lang="en-US" sz="2000" dirty="0" smtClean="0"/>
              <a:t>destroyers </a:t>
            </a:r>
            <a:r>
              <a:rPr lang="en-US" sz="2000" i="1" dirty="0" err="1" smtClean="0"/>
              <a:t>Parramatta</a:t>
            </a:r>
            <a:r>
              <a:rPr lang="en-US" sz="2000" dirty="0" smtClean="0"/>
              <a:t> and </a:t>
            </a:r>
            <a:r>
              <a:rPr lang="en-US" sz="2000" i="1" dirty="0" err="1" smtClean="0"/>
              <a:t>Yarra</a:t>
            </a:r>
            <a:r>
              <a:rPr lang="en-US" sz="2000" dirty="0" smtClean="0"/>
              <a:t>.   </a:t>
            </a:r>
          </a:p>
          <a:p>
            <a:endParaRPr lang="en-US" sz="2000" dirty="0" smtClean="0"/>
          </a:p>
          <a:p>
            <a:r>
              <a:rPr lang="en-US" sz="2000" dirty="0" smtClean="0"/>
              <a:t>The RAN only had </a:t>
            </a:r>
            <a:r>
              <a:rPr lang="en-US" sz="2000" i="1" dirty="0" smtClean="0"/>
              <a:t>Australia</a:t>
            </a:r>
            <a:r>
              <a:rPr lang="en-US" sz="2000" dirty="0" smtClean="0"/>
              <a:t>, its sister ship,</a:t>
            </a:r>
            <a:r>
              <a:rPr lang="en-US" sz="2000" dirty="0" smtClean="0"/>
              <a:t> </a:t>
            </a:r>
            <a:r>
              <a:rPr lang="en-US" sz="2000" dirty="0" smtClean="0"/>
              <a:t>HMAS</a:t>
            </a:r>
            <a:r>
              <a:rPr lang="en-US" sz="2000" dirty="0" smtClean="0"/>
              <a:t> </a:t>
            </a:r>
            <a:r>
              <a:rPr lang="en-US" sz="2000" i="1" dirty="0" smtClean="0"/>
              <a:t>Canberra</a:t>
            </a:r>
            <a:r>
              <a:rPr lang="en-US" sz="2000" dirty="0" smtClean="0"/>
              <a:t> and the light cruiser</a:t>
            </a:r>
            <a:r>
              <a:rPr lang="en-US" sz="2000" dirty="0" smtClean="0"/>
              <a:t> </a:t>
            </a:r>
            <a:r>
              <a:rPr lang="en-US" sz="2000" i="1" dirty="0" smtClean="0"/>
              <a:t>Hobart</a:t>
            </a:r>
            <a:r>
              <a:rPr lang="en-US" sz="2000" dirty="0" smtClean="0"/>
              <a:t> </a:t>
            </a:r>
            <a:r>
              <a:rPr lang="en-US" sz="2000" dirty="0" smtClean="0"/>
              <a:t>to defend the entire continent!</a:t>
            </a:r>
          </a:p>
          <a:p>
            <a:endParaRPr lang="en-US" sz="2000" dirty="0" smtClean="0"/>
          </a:p>
          <a:p>
            <a:r>
              <a:rPr lang="en-US" sz="2000" dirty="0" smtClean="0"/>
              <a:t>And the Japanese were closing in fast in much bigger numbers.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5B83-1FDA-F94B-9C5E-3D1A5A916EF4}" type="datetimeFigureOut">
              <a:rPr lang="en-US" smtClean="0"/>
              <a:pPr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2" y="152400"/>
            <a:ext cx="9161041" cy="6502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Frank Gordon was killed in action and Jack Riley went home on sick leave</a:t>
            </a:r>
            <a:endParaRPr lang="en-US" dirty="0"/>
          </a:p>
        </p:txBody>
      </p:sp>
      <p:pic>
        <p:nvPicPr>
          <p:cNvPr id="5" name="Picture 4" descr="Frank Gordon (second from the lef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4" y="1905000"/>
            <a:ext cx="4314291" cy="3200400"/>
          </a:xfrm>
          <a:prstGeom prst="rect">
            <a:avLst/>
          </a:prstGeom>
        </p:spPr>
      </p:pic>
      <p:pic>
        <p:nvPicPr>
          <p:cNvPr id="8" name="Picture 7" descr="Family portrait of brother and sister - Jack and Judi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055" y="1905000"/>
            <a:ext cx="21388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594" y="5105400"/>
            <a:ext cx="43142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Frank Gordon (second from left) joined the Fleet Air Arm and was killed on patrol from HMS Victorious while searching for the German battleship, Tirpitz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6745" y="5257800"/>
            <a:ext cx="2430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Jack and Judith Riley while on sick leave in </a:t>
            </a:r>
            <a:r>
              <a:rPr lang="en-US" dirty="0" err="1" smtClean="0"/>
              <a:t>Bellerive</a:t>
            </a:r>
            <a:r>
              <a:rPr lang="en-US" dirty="0" smtClean="0"/>
              <a:t> in 1942</a:t>
            </a:r>
          </a:p>
          <a:p>
            <a:pPr algn="ctr"/>
            <a:r>
              <a:rPr lang="en-US" sz="1200" dirty="0" smtClean="0"/>
              <a:t>Carol Woods 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early 1942, HMAS </a:t>
            </a:r>
            <a:r>
              <a:rPr lang="en-US" i="1" dirty="0" smtClean="0"/>
              <a:t>Australia</a:t>
            </a:r>
            <a:r>
              <a:rPr lang="en-US" dirty="0" smtClean="0"/>
              <a:t> led Taskforce 44 into the Coral Sea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32760"/>
            <a:ext cx="3657600" cy="267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450971"/>
            <a:ext cx="4058796" cy="2578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105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with Taskforce 44 into the Coral Sea, 1942</a:t>
            </a:r>
          </a:p>
          <a:p>
            <a:pPr algn="ctr"/>
            <a:r>
              <a:rPr lang="en-US" sz="1200" dirty="0" smtClean="0"/>
              <a:t>Australian War Memorial Collection, P02497.004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5029200"/>
            <a:ext cx="405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Seaman at 2</a:t>
            </a:r>
            <a:r>
              <a:rPr lang="en-US" baseline="30000" dirty="0" smtClean="0"/>
              <a:t>nd</a:t>
            </a:r>
            <a:r>
              <a:rPr lang="en-US" dirty="0" smtClean="0"/>
              <a:t> degree readiness on HMAS </a:t>
            </a:r>
            <a:r>
              <a:rPr lang="en-US" i="1" dirty="0" smtClean="0"/>
              <a:t>Australia</a:t>
            </a:r>
            <a:r>
              <a:rPr lang="en-US" dirty="0" smtClean="0"/>
              <a:t> in the Coral Sea, 1942</a:t>
            </a:r>
          </a:p>
          <a:p>
            <a:pPr algn="ctr"/>
            <a:r>
              <a:rPr lang="en-US" sz="1200" dirty="0" smtClean="0"/>
              <a:t>Australian War Memorial Collection, 305217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night of the attack on Jack Riley</a:t>
            </a:r>
            <a:br>
              <a:rPr lang="en-US" dirty="0" smtClean="0"/>
            </a:br>
            <a:r>
              <a:rPr lang="en-US" dirty="0" smtClean="0"/>
              <a:t>Thursday, 12 March 1942</a:t>
            </a:r>
            <a:endParaRPr lang="en-US" dirty="0"/>
          </a:p>
        </p:txBody>
      </p:sp>
      <p:pic>
        <p:nvPicPr>
          <p:cNvPr id="6" name="Picture 5" descr="Farncomb at his de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2120293"/>
            <a:ext cx="3124200" cy="336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1" y="54864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 his day cabin</a:t>
            </a:r>
          </a:p>
          <a:p>
            <a:pPr algn="ctr"/>
            <a:r>
              <a:rPr lang="en-US" sz="1200" dirty="0" smtClean="0"/>
              <a:t>Australian War Memorial Collection, 112187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5486400"/>
            <a:ext cx="4432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Wireless Room on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029556</a:t>
            </a:r>
            <a:endParaRPr lang="en-US" sz="1200" dirty="0"/>
          </a:p>
        </p:txBody>
      </p:sp>
      <p:pic>
        <p:nvPicPr>
          <p:cNvPr id="7" name="Picture 6" descr="HMAS Australia wireless ro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20293"/>
            <a:ext cx="4276530" cy="3334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Malcolm </a:t>
            </a:r>
            <a:r>
              <a:rPr lang="en-US" dirty="0" err="1" smtClean="0"/>
              <a:t>Stening</a:t>
            </a:r>
            <a:r>
              <a:rPr lang="en-US" dirty="0" smtClean="0"/>
              <a:t> strives to save </a:t>
            </a:r>
            <a:br>
              <a:rPr lang="en-US" dirty="0" smtClean="0"/>
            </a:br>
            <a:r>
              <a:rPr lang="en-US" dirty="0" smtClean="0"/>
              <a:t>Riley Jack on Friday, 13 March 1942</a:t>
            </a:r>
            <a:endParaRPr lang="en-US" dirty="0"/>
          </a:p>
        </p:txBody>
      </p:sp>
      <p:pic>
        <p:nvPicPr>
          <p:cNvPr id="7" name="Picture 6" descr="Malcolm Sten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32" y="1587500"/>
            <a:ext cx="2548467" cy="382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744" y="5334000"/>
            <a:ext cx="396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table in the sick bay</a:t>
            </a:r>
            <a:endParaRPr lang="en-US" i="1" dirty="0" smtClean="0"/>
          </a:p>
          <a:p>
            <a:pPr algn="ctr"/>
            <a:r>
              <a:rPr lang="en-US" sz="1200" dirty="0" smtClean="0"/>
              <a:t>Australian war Memorial Collection</a:t>
            </a:r>
            <a:r>
              <a:rPr lang="en-US" i="1" dirty="0" smtClean="0"/>
              <a:t>, </a:t>
            </a:r>
            <a:r>
              <a:rPr lang="en-US" sz="1200" dirty="0" smtClean="0"/>
              <a:t>125057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985932" y="5410200"/>
            <a:ext cx="2548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Surgeon Lieutenant, Malcolm </a:t>
            </a:r>
            <a:r>
              <a:rPr lang="en-US" dirty="0" err="1" smtClean="0">
                <a:solidFill>
                  <a:srgbClr val="000000"/>
                </a:solidFill>
              </a:rPr>
              <a:t>Stening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Obituary, Sydney Morning Herald, 9 March 2015, Rod Lyons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8" descr="Cruiser operating table and sick b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565315"/>
            <a:ext cx="4849872" cy="378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Riley’s burial at sea</a:t>
            </a:r>
            <a:br>
              <a:rPr lang="en-US" dirty="0" smtClean="0"/>
            </a:br>
            <a:r>
              <a:rPr lang="en-US" dirty="0" smtClean="0"/>
              <a:t>Saturday, 14 March 1942</a:t>
            </a:r>
            <a:endParaRPr lang="en-US" dirty="0"/>
          </a:p>
        </p:txBody>
      </p:sp>
      <p:pic>
        <p:nvPicPr>
          <p:cNvPr id="5" name="Picture 4" descr="Burial at Sea of Jack Ri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63993"/>
            <a:ext cx="6153368" cy="3774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5638800"/>
            <a:ext cx="6153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Burial at sea of Jack Riley, 17:00, 14 March 1942</a:t>
            </a:r>
          </a:p>
          <a:p>
            <a:pPr algn="ctr"/>
            <a:r>
              <a:rPr lang="en-US" sz="1200" dirty="0" smtClean="0"/>
              <a:t>Photograph sent to Blanche Riley by Anglican Reverend Frank Oliver, Carol Woods 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Australia turned to America to stop a Japanese invasion</a:t>
            </a:r>
            <a:endParaRPr lang="en-US" dirty="0"/>
          </a:p>
        </p:txBody>
      </p:sp>
      <p:pic>
        <p:nvPicPr>
          <p:cNvPr id="4" name="Picture 3" descr="JOhn Curtain speaking to Americ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2" y="2133600"/>
            <a:ext cx="3655868" cy="2745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8768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Prime Minister, John Curtin broadcast to Americans, 14 March 1942</a:t>
            </a:r>
          </a:p>
          <a:p>
            <a:pPr algn="ctr"/>
            <a:r>
              <a:rPr lang="en-US" sz="1200" dirty="0" smtClean="0"/>
              <a:t>JCPML00617/65/31, Records of Lloyd Ross, </a:t>
            </a:r>
          </a:p>
          <a:p>
            <a:pPr algn="ctr"/>
            <a:r>
              <a:rPr lang="en-US" sz="1200" dirty="0" smtClean="0"/>
              <a:t>National Library of Australia, MS 3939, Series 11, Folder 65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5334000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Curtin and General Douglas McArthur</a:t>
            </a:r>
          </a:p>
          <a:p>
            <a:pPr algn="ctr"/>
            <a:r>
              <a:rPr lang="en-US" sz="1200" dirty="0" smtClean="0"/>
              <a:t>Australian War Memorial, 052512</a:t>
            </a:r>
            <a:endParaRPr lang="en-US" sz="1200" dirty="0"/>
          </a:p>
        </p:txBody>
      </p:sp>
      <p:pic>
        <p:nvPicPr>
          <p:cNvPr id="8" name="Picture 7" descr="Curtin &amp; MacArth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1526398"/>
            <a:ext cx="2590800" cy="3807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flew to the US to meet President Franklin Roosevelt</a:t>
            </a:r>
            <a:endParaRPr lang="en-US" dirty="0"/>
          </a:p>
        </p:txBody>
      </p:sp>
      <p:pic>
        <p:nvPicPr>
          <p:cNvPr id="4" name="Picture 3" descr="Bert Eva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1752600"/>
            <a:ext cx="2716554" cy="3487020"/>
          </a:xfrm>
          <a:prstGeom prst="rect">
            <a:avLst/>
          </a:prstGeom>
        </p:spPr>
      </p:pic>
      <p:pic>
        <p:nvPicPr>
          <p:cNvPr id="5" name="Picture 4" descr="FDR-April-11-19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752600"/>
            <a:ext cx="2819400" cy="3487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244405"/>
            <a:ext cx="32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Herbert ‘Bert’ </a:t>
            </a:r>
            <a:r>
              <a:rPr lang="en-US" dirty="0" err="1" smtClean="0"/>
              <a:t>Evatt</a:t>
            </a:r>
            <a:endParaRPr lang="en-US" dirty="0" smtClean="0"/>
          </a:p>
          <a:p>
            <a:pPr algn="ctr"/>
            <a:r>
              <a:rPr lang="en-US" dirty="0" smtClean="0"/>
              <a:t>Minister for External Affairs and Attorney General</a:t>
            </a:r>
          </a:p>
          <a:p>
            <a:pPr algn="ctr"/>
            <a:r>
              <a:rPr lang="en-US" sz="1200" dirty="0" smtClean="0"/>
              <a:t>Mitchell Library, State Library of NSW, PXA 1837/1943-1951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257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 President, Franklin, D Roosevelt</a:t>
            </a:r>
          </a:p>
          <a:p>
            <a:pPr algn="ctr"/>
            <a:r>
              <a:rPr lang="en-US" sz="1200" dirty="0" err="1" smtClean="0"/>
              <a:t>Wikipedia</a:t>
            </a:r>
            <a:endParaRPr lang="en-US" sz="1200" dirty="0" smtClean="0"/>
          </a:p>
          <a:p>
            <a:pPr algn="ctr"/>
            <a:r>
              <a:rPr lang="en-US" sz="1200" dirty="0" smtClean="0"/>
              <a:t>PFDR Presidential Library &amp; Museum</a:t>
            </a:r>
          </a:p>
          <a:p>
            <a:pPr algn="ctr"/>
            <a:r>
              <a:rPr lang="en-US" sz="1200" dirty="0" smtClean="0"/>
              <a:t>FDR-April-11-1945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‘Third degree’ investigation finds a </a:t>
            </a:r>
            <a:br>
              <a:rPr lang="en-US" dirty="0" smtClean="0"/>
            </a:br>
            <a:r>
              <a:rPr lang="en-US" dirty="0" smtClean="0"/>
              <a:t>‘nest of immorality’ on HMAS </a:t>
            </a:r>
            <a:r>
              <a:rPr lang="en-US" i="1" dirty="0" smtClean="0"/>
              <a:t>Australia</a:t>
            </a:r>
            <a:endParaRPr lang="en-US" i="1" dirty="0"/>
          </a:p>
        </p:txBody>
      </p:sp>
      <p:pic>
        <p:nvPicPr>
          <p:cNvPr id="4" name="Picture 3" descr="Commander John 'Black Jack' Armstro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905000"/>
            <a:ext cx="3886199" cy="3042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816100"/>
            <a:ext cx="2390014" cy="3131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4953000"/>
            <a:ext cx="4114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Commander John ‘Black Jack’ Armstrong, Executive Officer of HMAS </a:t>
            </a:r>
            <a:r>
              <a:rPr lang="en-US" i="1" dirty="0" smtClean="0"/>
              <a:t>Australia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(on left) who undertook the </a:t>
            </a:r>
          </a:p>
          <a:p>
            <a:pPr algn="ctr"/>
            <a:r>
              <a:rPr lang="en-US" dirty="0" smtClean="0"/>
              <a:t>murder investigation</a:t>
            </a:r>
          </a:p>
          <a:p>
            <a:pPr algn="ctr"/>
            <a:r>
              <a:rPr lang="en-US" sz="1200" dirty="0" smtClean="0"/>
              <a:t>Australian War Memorial Collection, P03703.007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49530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Rear Admiral John ‘Jack’ </a:t>
            </a:r>
            <a:r>
              <a:rPr lang="en-US" dirty="0" err="1" smtClean="0"/>
              <a:t>Crace</a:t>
            </a:r>
            <a:r>
              <a:rPr lang="en-US" dirty="0" smtClean="0"/>
              <a:t>, Squadron Commander on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Memorial, 305285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Navy Board approves court martial </a:t>
            </a:r>
            <a:endParaRPr lang="en-US" dirty="0"/>
          </a:p>
        </p:txBody>
      </p:sp>
      <p:pic>
        <p:nvPicPr>
          <p:cNvPr id="4" name="Picture 3" descr="ACN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524000"/>
            <a:ext cx="3835399" cy="2990413"/>
          </a:xfrm>
          <a:prstGeom prst="rect">
            <a:avLst/>
          </a:prstGeom>
        </p:spPr>
      </p:pic>
      <p:pic>
        <p:nvPicPr>
          <p:cNvPr id="6" name="Picture 5" descr="George Macand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45" y="1447800"/>
            <a:ext cx="2219355" cy="3088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95800"/>
            <a:ext cx="2792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George </a:t>
            </a:r>
            <a:r>
              <a:rPr lang="en-US" dirty="0" err="1" smtClean="0"/>
              <a:t>Macandie</a:t>
            </a:r>
            <a:endParaRPr lang="en-US" dirty="0" smtClean="0"/>
          </a:p>
          <a:p>
            <a:pPr algn="ctr"/>
            <a:r>
              <a:rPr lang="en-US" dirty="0" smtClean="0"/>
              <a:t>Secretary to the </a:t>
            </a:r>
          </a:p>
          <a:p>
            <a:pPr algn="ctr"/>
            <a:r>
              <a:rPr lang="en-US" dirty="0" smtClean="0"/>
              <a:t>Naval Board</a:t>
            </a:r>
          </a:p>
          <a:p>
            <a:pPr algn="ctr"/>
            <a:r>
              <a:rPr lang="en-US" sz="1200" dirty="0" smtClean="0"/>
              <a:t>Australian War Memorial Collection, 107010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4495800"/>
            <a:ext cx="449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Australian Commonwealth Naval Board</a:t>
            </a:r>
          </a:p>
          <a:p>
            <a:pPr algn="ctr"/>
            <a:r>
              <a:rPr lang="en-US" sz="1200" dirty="0" smtClean="0"/>
              <a:t>Australian War Memorial Collection, 128093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Trevor </a:t>
            </a:r>
            <a:r>
              <a:rPr lang="en-US" dirty="0" err="1" smtClean="0"/>
              <a:t>Rapke</a:t>
            </a:r>
            <a:r>
              <a:rPr lang="en-US" dirty="0" smtClean="0"/>
              <a:t> ordered from Darwin to </a:t>
            </a:r>
            <a:r>
              <a:rPr lang="en-US" dirty="0" err="1" smtClean="0"/>
              <a:t>Noumea</a:t>
            </a:r>
            <a:r>
              <a:rPr lang="en-US" dirty="0" smtClean="0"/>
              <a:t> to defend Gordon and Elias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98" y="2743200"/>
            <a:ext cx="3446451" cy="2241550"/>
          </a:xfrm>
          <a:prstGeom prst="rect">
            <a:avLst/>
          </a:prstGeom>
        </p:spPr>
      </p:pic>
      <p:pic>
        <p:nvPicPr>
          <p:cNvPr id="7" name="Content Placeholder 6" descr="Lieutenant Trevor Rapke.jpg"/>
          <p:cNvPicPr>
            <a:picLocks noGrp="1" noChangeAspect="1"/>
          </p:cNvPicPr>
          <p:nvPr>
            <p:ph idx="1"/>
          </p:nvPr>
        </p:nvPicPr>
        <p:blipFill>
          <a:blip r:embed="rId4"/>
          <a:srcRect l="-84089" r="-84089"/>
          <a:stretch>
            <a:fillRect/>
          </a:stretch>
        </p:blipFill>
        <p:spPr>
          <a:xfrm>
            <a:off x="-685800" y="1981199"/>
            <a:ext cx="7066315" cy="3886201"/>
          </a:xfrm>
        </p:spPr>
      </p:pic>
      <p:sp>
        <p:nvSpPr>
          <p:cNvPr id="6" name="TextBox 5"/>
          <p:cNvSpPr txBox="1"/>
          <p:nvPr/>
        </p:nvSpPr>
        <p:spPr>
          <a:xfrm>
            <a:off x="1066800" y="5867400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Lieutenant, Trevor </a:t>
            </a:r>
            <a:r>
              <a:rPr lang="en-US" dirty="0" err="1" smtClean="0"/>
              <a:t>Rapke</a:t>
            </a:r>
            <a:endParaRPr lang="en-US" dirty="0" smtClean="0"/>
          </a:p>
          <a:p>
            <a:pPr algn="ctr"/>
            <a:r>
              <a:rPr lang="en-US" sz="1200" dirty="0" smtClean="0"/>
              <a:t>Jeremy </a:t>
            </a:r>
            <a:r>
              <a:rPr lang="en-US" sz="1200" dirty="0" err="1" smtClean="0"/>
              <a:t>Rapke</a:t>
            </a:r>
            <a:r>
              <a:rPr lang="en-US" sz="1200" dirty="0" smtClean="0"/>
              <a:t> Collection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57798" y="4953000"/>
            <a:ext cx="3446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err="1" smtClean="0"/>
              <a:t>Merkur</a:t>
            </a:r>
            <a:endParaRPr lang="en-US" i="1" dirty="0" smtClean="0"/>
          </a:p>
          <a:p>
            <a:pPr algn="ctr"/>
            <a:r>
              <a:rPr lang="en-US" sz="1200" dirty="0" smtClean="0"/>
              <a:t>Australian War Memorial Collection, 301049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Fate brings three boys together…</a:t>
            </a:r>
            <a:endParaRPr lang="en-US" dirty="0"/>
          </a:p>
        </p:txBody>
      </p:sp>
      <p:pic>
        <p:nvPicPr>
          <p:cNvPr id="6" name="Picture 5" descr="Ron and Mary Gord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2694432" cy="3590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542002"/>
            <a:ext cx="2694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Ron Gordon in </a:t>
            </a:r>
            <a:r>
              <a:rPr lang="en-US" dirty="0" err="1" smtClean="0"/>
              <a:t>Copnor</a:t>
            </a:r>
            <a:endParaRPr lang="en-US" dirty="0" smtClean="0"/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  <p:pic>
        <p:nvPicPr>
          <p:cNvPr id="9" name="Picture 8" descr="Jack and Judith in Belleriv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656" y="1600200"/>
            <a:ext cx="2472543" cy="3593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1377" y="5542002"/>
            <a:ext cx="3236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in </a:t>
            </a:r>
            <a:r>
              <a:rPr lang="en-US" dirty="0" err="1" smtClean="0"/>
              <a:t>Bellerive</a:t>
            </a:r>
            <a:endParaRPr lang="en-US" dirty="0" smtClean="0"/>
          </a:p>
          <a:p>
            <a:pPr algn="ctr"/>
            <a:r>
              <a:rPr lang="en-US" sz="1200" dirty="0" smtClean="0"/>
              <a:t>Carol Woods Collection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5565338"/>
            <a:ext cx="39248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Ted Elias in Sydney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Royal Australian Historical Society, 30685319846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12" name="Picture 11" descr="Hills_Stairs_and_Sydney_Place,_Woolloomooloo_Looking_east_towards_Brougham_Street_(3068531984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34" y="1600200"/>
            <a:ext cx="2490532" cy="359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Court Martial verdict:</a:t>
            </a:r>
            <a:br>
              <a:rPr lang="en-US" dirty="0" smtClean="0"/>
            </a:br>
            <a:r>
              <a:rPr lang="en-US" dirty="0" smtClean="0"/>
              <a:t>the death penalty for Gordon and Elias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425005"/>
            <a:ext cx="3446002" cy="2667000"/>
          </a:xfrm>
          <a:prstGeom prst="rect">
            <a:avLst/>
          </a:prstGeom>
        </p:spPr>
      </p:pic>
      <p:pic>
        <p:nvPicPr>
          <p:cNvPr id="8" name="Picture 7" descr="Bevan_RH_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586" y="1676400"/>
            <a:ext cx="2382814" cy="3492500"/>
          </a:xfrm>
          <a:prstGeom prst="rect">
            <a:avLst/>
          </a:prstGeom>
        </p:spPr>
      </p:pic>
      <p:pic>
        <p:nvPicPr>
          <p:cNvPr id="9" name="Picture 8" descr="Captain Harold Farncom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76400"/>
            <a:ext cx="2670108" cy="349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492" y="5212140"/>
            <a:ext cx="26701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, acted as prosecutor during the Court Martial</a:t>
            </a:r>
          </a:p>
          <a:p>
            <a:pPr algn="ctr"/>
            <a:r>
              <a:rPr lang="en-US" sz="1200" dirty="0" smtClean="0"/>
              <a:t>Australian War Memorial Collection, 305443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32586" y="5181600"/>
            <a:ext cx="23828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Royal Navy Captain </a:t>
            </a:r>
          </a:p>
          <a:p>
            <a:pPr algn="ctr"/>
            <a:r>
              <a:rPr lang="en-US" dirty="0" smtClean="0"/>
              <a:t>Robert Bevan of HMNZS </a:t>
            </a:r>
            <a:r>
              <a:rPr lang="en-US" i="1" dirty="0" smtClean="0"/>
              <a:t>Leander</a:t>
            </a:r>
            <a:r>
              <a:rPr lang="en-US" dirty="0" smtClean="0"/>
              <a:t>, served as President of the Court Martial panel</a:t>
            </a:r>
          </a:p>
          <a:p>
            <a:pPr algn="ctr"/>
            <a:r>
              <a:rPr lang="en-US" sz="1200" dirty="0" err="1" smtClean="0"/>
              <a:t>Unithistories.com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5105400"/>
            <a:ext cx="3446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Commander, Patrick Perry, secretary to Rear Admiral </a:t>
            </a:r>
            <a:r>
              <a:rPr lang="en-US" dirty="0" err="1" smtClean="0"/>
              <a:t>Crace</a:t>
            </a:r>
            <a:r>
              <a:rPr lang="en-US" dirty="0" smtClean="0"/>
              <a:t>, was appointed Deputy Judge Advocate to advise the Panel</a:t>
            </a:r>
          </a:p>
          <a:p>
            <a:pPr algn="ctr"/>
            <a:r>
              <a:rPr lang="en-US" sz="1200" dirty="0" smtClean="0"/>
              <a:t>Australian War Memorial Collection, 017727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Navy Minister, Norman </a:t>
            </a:r>
            <a:r>
              <a:rPr lang="en-US" dirty="0" err="1" smtClean="0"/>
              <a:t>Makin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stays the death penalty</a:t>
            </a:r>
            <a:endParaRPr lang="en-US" dirty="0"/>
          </a:p>
        </p:txBody>
      </p:sp>
      <p:pic>
        <p:nvPicPr>
          <p:cNvPr id="4" name="Picture 3" descr="Makin &amp; Sir Guy Roy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676401"/>
            <a:ext cx="5181600" cy="401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6388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Navy Minister, Norman </a:t>
            </a:r>
            <a:r>
              <a:rPr lang="en-US" dirty="0" err="1" smtClean="0"/>
              <a:t>Makin</a:t>
            </a:r>
            <a:r>
              <a:rPr lang="en-US" dirty="0" smtClean="0"/>
              <a:t>, 1941-46, and Vice-Admiral Sir Guy </a:t>
            </a:r>
            <a:r>
              <a:rPr lang="en-US" dirty="0" err="1" smtClean="0"/>
              <a:t>Royle</a:t>
            </a:r>
            <a:r>
              <a:rPr lang="en-US" dirty="0" smtClean="0"/>
              <a:t>, Chief of Australian Naval Staff, 1941-45</a:t>
            </a:r>
          </a:p>
          <a:p>
            <a:pPr algn="ctr"/>
            <a:r>
              <a:rPr lang="en-US" sz="1200" dirty="0" smtClean="0"/>
              <a:t>Australian War Memorial Collection, 011636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Gordon and Riley returned to Australia and held in Long Bay Penitentiary</a:t>
            </a:r>
            <a:endParaRPr lang="en-US" dirty="0"/>
          </a:p>
        </p:txBody>
      </p:sp>
      <p:pic>
        <p:nvPicPr>
          <p:cNvPr id="9" name="Picture 8" descr="Long Bay Penitenti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57400"/>
            <a:ext cx="4640063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5537" y="5257800"/>
            <a:ext cx="4640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 Bay Penitentiary</a:t>
            </a:r>
          </a:p>
          <a:p>
            <a:pPr algn="ctr"/>
            <a:r>
              <a:rPr lang="en-US" sz="1200" dirty="0" err="1" smtClean="0"/>
              <a:t>Wikipedia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err="1" smtClean="0"/>
              <a:t>Randwick</a:t>
            </a:r>
            <a:r>
              <a:rPr lang="en-US" sz="1200" dirty="0" smtClean="0"/>
              <a:t> Library Local Studies Collection, H00/H00030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Legal experts came to the aid</a:t>
            </a:r>
            <a:br>
              <a:rPr lang="en-US" dirty="0" smtClean="0"/>
            </a:br>
            <a:r>
              <a:rPr lang="en-US" dirty="0" smtClean="0"/>
              <a:t>of Ron Gordon and Ted Elias</a:t>
            </a:r>
            <a:endParaRPr lang="en-US" dirty="0"/>
          </a:p>
        </p:txBody>
      </p:sp>
      <p:pic>
        <p:nvPicPr>
          <p:cNvPr id="4" name="Picture 3" descr="Frank Lou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168" y="1600200"/>
            <a:ext cx="1177493" cy="3505200"/>
          </a:xfrm>
          <a:prstGeom prst="rect">
            <a:avLst/>
          </a:prstGeom>
        </p:spPr>
      </p:pic>
      <p:pic>
        <p:nvPicPr>
          <p:cNvPr id="6" name="Picture 5" descr="David H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14" y="1600200"/>
            <a:ext cx="2249807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1054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 Frank </a:t>
            </a:r>
            <a:r>
              <a:rPr lang="en-US" dirty="0" err="1" smtClean="0"/>
              <a:t>Luoat</a:t>
            </a:r>
            <a:endParaRPr lang="en-US" dirty="0" smtClean="0"/>
          </a:p>
          <a:p>
            <a:pPr algn="ctr"/>
            <a:r>
              <a:rPr lang="en-US" dirty="0" smtClean="0"/>
              <a:t>President of the Constitutional Association of NSW</a:t>
            </a:r>
          </a:p>
          <a:p>
            <a:pPr algn="ctr"/>
            <a:r>
              <a:rPr lang="en-US" sz="1200" dirty="0" smtClean="0"/>
              <a:t>Trove: Sydney Morning Herald, Page 17, Thursday, 4 May 1933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429578" y="5105400"/>
            <a:ext cx="28856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Hall, former Attorney General of NSW </a:t>
            </a:r>
          </a:p>
          <a:p>
            <a:pPr algn="ctr"/>
            <a:r>
              <a:rPr lang="en-US" dirty="0" smtClean="0"/>
              <a:t>and Federal MP</a:t>
            </a:r>
          </a:p>
          <a:p>
            <a:pPr algn="ctr"/>
            <a:r>
              <a:rPr lang="en-US" sz="1200" dirty="0" smtClean="0"/>
              <a:t>National Library of Australia</a:t>
            </a:r>
          </a:p>
          <a:p>
            <a:pPr algn="ctr"/>
            <a:r>
              <a:rPr lang="en-US" sz="1200" dirty="0" smtClean="0"/>
              <a:t>T Humphrey &amp; Co., PIC/6459/13 LOC B221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High Court Appeal</a:t>
            </a:r>
            <a:br>
              <a:rPr lang="en-US" dirty="0" smtClean="0"/>
            </a:br>
            <a:r>
              <a:rPr lang="en-US" dirty="0" smtClean="0"/>
              <a:t>4 May 1942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Edward_McTiernan_19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200"/>
            <a:ext cx="1852000" cy="2540508"/>
          </a:xfrm>
          <a:prstGeom prst="rect">
            <a:avLst/>
          </a:prstGeom>
        </p:spPr>
      </p:pic>
      <p:pic>
        <p:nvPicPr>
          <p:cNvPr id="5" name="Picture 4" descr="George_Ri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981200"/>
            <a:ext cx="2041480" cy="2540508"/>
          </a:xfrm>
          <a:prstGeom prst="rect">
            <a:avLst/>
          </a:prstGeom>
        </p:spPr>
      </p:pic>
      <p:pic>
        <p:nvPicPr>
          <p:cNvPr id="6" name="Picture 5" descr="Hayden_Stark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439" y="1981200"/>
            <a:ext cx="1916561" cy="2540508"/>
          </a:xfrm>
          <a:prstGeom prst="rect">
            <a:avLst/>
          </a:prstGeom>
        </p:spPr>
      </p:pic>
      <p:pic>
        <p:nvPicPr>
          <p:cNvPr id="7" name="Picture 6" descr="Dudley Willia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328" y="1981200"/>
            <a:ext cx="1431272" cy="2540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495800"/>
            <a:ext cx="185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Edward </a:t>
            </a:r>
            <a:r>
              <a:rPr lang="en-US" dirty="0" err="1" smtClean="0"/>
              <a:t>McTiernan</a:t>
            </a:r>
            <a:endParaRPr lang="en-US" dirty="0" smtClean="0"/>
          </a:p>
          <a:p>
            <a:pPr algn="ctr"/>
            <a:r>
              <a:rPr lang="en-US" sz="1200" dirty="0" smtClean="0"/>
              <a:t>High Court of Australia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495800"/>
            <a:ext cx="185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Rich, PC, KCMG, KC</a:t>
            </a:r>
          </a:p>
          <a:p>
            <a:pPr algn="ctr"/>
            <a:r>
              <a:rPr lang="en-US" sz="1200" dirty="0" smtClean="0"/>
              <a:t>High Court of Australia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477000" y="4495800"/>
            <a:ext cx="185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Sir Hayden Starke, KCMG</a:t>
            </a:r>
          </a:p>
          <a:p>
            <a:pPr algn="ctr"/>
            <a:r>
              <a:rPr lang="en-US" sz="1200" dirty="0" smtClean="0"/>
              <a:t>High Court of Australia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4495800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Dudley Williams</a:t>
            </a:r>
          </a:p>
          <a:p>
            <a:pPr algn="ctr"/>
            <a:r>
              <a:rPr lang="en-US" sz="1200" dirty="0" smtClean="0"/>
              <a:t>High Court of Australia</a:t>
            </a:r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Battle of the Coral Sea, May 1942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survives Japanese attack</a:t>
            </a:r>
            <a:endParaRPr lang="en-US" dirty="0"/>
          </a:p>
        </p:txBody>
      </p:sp>
      <p:pic>
        <p:nvPicPr>
          <p:cNvPr id="4" name="Picture 3" descr="HMAS Australia under attack in the Coral S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26" y="1828800"/>
            <a:ext cx="4425074" cy="3657600"/>
          </a:xfrm>
          <a:prstGeom prst="rect">
            <a:avLst/>
          </a:prstGeom>
        </p:spPr>
      </p:pic>
      <p:pic>
        <p:nvPicPr>
          <p:cNvPr id="7" name="Picture 6" descr="FINAL_JPEG_CoralSea_Infograph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828800"/>
            <a:ext cx="2743200" cy="3550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Battle of the Coral Sea, May 1942</a:t>
            </a:r>
          </a:p>
          <a:p>
            <a:pPr algn="ctr"/>
            <a:r>
              <a:rPr lang="en-US" sz="1200" dirty="0" smtClean="0"/>
              <a:t>Archives Centre, Naval History and Heritage Command, Washington DC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572000" y="5486400"/>
            <a:ext cx="3679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being bombed by Japanese planes in the Battle of the Coral Sea</a:t>
            </a:r>
          </a:p>
          <a:p>
            <a:pPr algn="ctr"/>
            <a:r>
              <a:rPr lang="en-US" sz="1200" dirty="0" smtClean="0"/>
              <a:t>Australian War Memorial Collections, 044238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Daring Japanese submarine attack </a:t>
            </a:r>
            <a:br>
              <a:rPr lang="en-US" dirty="0" smtClean="0"/>
            </a:br>
            <a:r>
              <a:rPr lang="en-US" dirty="0" smtClean="0"/>
              <a:t>in Sydney </a:t>
            </a:r>
            <a:r>
              <a:rPr lang="en-US" dirty="0" err="1" smtClean="0"/>
              <a:t>Harbour</a:t>
            </a:r>
            <a:r>
              <a:rPr lang="en-US" dirty="0" smtClean="0"/>
              <a:t>, 31 May 1942</a:t>
            </a:r>
            <a:endParaRPr lang="en-US" dirty="0"/>
          </a:p>
        </p:txBody>
      </p:sp>
      <p:pic>
        <p:nvPicPr>
          <p:cNvPr id="4" name="Picture 3" descr="Kuttabul sunk after midget submarine att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667000"/>
            <a:ext cx="3200400" cy="2370296"/>
          </a:xfrm>
          <a:prstGeom prst="rect">
            <a:avLst/>
          </a:prstGeom>
        </p:spPr>
      </p:pic>
      <p:pic>
        <p:nvPicPr>
          <p:cNvPr id="5" name="Picture 4" descr="Midget sub,marine sunk during attack on Sydney Harbo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667001"/>
            <a:ext cx="3189467" cy="2362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029200"/>
            <a:ext cx="3189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Japanese Midget Submarine sunk in Sydney </a:t>
            </a:r>
            <a:r>
              <a:rPr lang="en-US" dirty="0" err="1" smtClean="0"/>
              <a:t>Harbour</a:t>
            </a:r>
            <a:r>
              <a:rPr lang="en-US" dirty="0" smtClean="0"/>
              <a:t> </a:t>
            </a:r>
          </a:p>
          <a:p>
            <a:pPr algn="ctr"/>
            <a:r>
              <a:rPr lang="en-US" sz="1200" dirty="0" smtClean="0"/>
              <a:t>Australian War Memorial Collections, 060696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1" y="50292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 accommodation ship, HMAS </a:t>
            </a:r>
            <a:r>
              <a:rPr lang="en-US" i="1" dirty="0" err="1" smtClean="0"/>
              <a:t>Kuttabul</a:t>
            </a:r>
            <a:r>
              <a:rPr lang="en-US" dirty="0" smtClean="0"/>
              <a:t>, damaged in Japanese midget submarine attack</a:t>
            </a:r>
          </a:p>
          <a:p>
            <a:pPr algn="ctr"/>
            <a:r>
              <a:rPr lang="en-US" sz="1200" dirty="0" smtClean="0"/>
              <a:t>Australian War Memorial Collections, 012422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went from the US to the UK to meet Winston Churchill</a:t>
            </a:r>
            <a:endParaRPr lang="en-US" dirty="0"/>
          </a:p>
        </p:txBody>
      </p:sp>
      <p:pic>
        <p:nvPicPr>
          <p:cNvPr id="4" name="Picture 3" descr="Evatt and Winston Churchi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48" y="1600200"/>
            <a:ext cx="6100652" cy="4398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9348" y="5999202"/>
            <a:ext cx="6100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meets Winston Churchill, 1942</a:t>
            </a:r>
          </a:p>
          <a:p>
            <a:pPr algn="ctr"/>
            <a:r>
              <a:rPr lang="en-US" sz="1200" dirty="0" smtClean="0"/>
              <a:t>National Library of Australia, 137175784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Cabinet briefed on High Court decision</a:t>
            </a:r>
            <a:endParaRPr lang="en-US" dirty="0"/>
          </a:p>
        </p:txBody>
      </p:sp>
      <p:pic>
        <p:nvPicPr>
          <p:cNvPr id="6" name="Picture 5" descr="War Cabinet in Victoria Barrac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59" y="1821894"/>
            <a:ext cx="3998241" cy="3054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359" y="5140404"/>
            <a:ext cx="3998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Curtin, Australian Prime Minister 1941-45 (on left) at a War Cabinet meeting in Victoria Barracks, Melbourne</a:t>
            </a:r>
          </a:p>
          <a:p>
            <a:pPr algn="ctr"/>
            <a:r>
              <a:rPr lang="en-US" sz="1200" dirty="0" smtClean="0"/>
              <a:t>Australian War Memorial Collections, 139923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orders his advisers </a:t>
            </a:r>
            <a:br>
              <a:rPr lang="en-US" dirty="0" smtClean="0"/>
            </a:br>
            <a:r>
              <a:rPr lang="en-US" dirty="0" smtClean="0"/>
              <a:t>to find a solution</a:t>
            </a:r>
            <a:endParaRPr lang="en-US" dirty="0"/>
          </a:p>
        </p:txBody>
      </p:sp>
      <p:pic>
        <p:nvPicPr>
          <p:cNvPr id="6" name="Picture 5" descr="George Knowle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91" y="1676400"/>
            <a:ext cx="2705609" cy="3733800"/>
          </a:xfrm>
          <a:prstGeom prst="rect">
            <a:avLst/>
          </a:prstGeom>
        </p:spPr>
      </p:pic>
      <p:pic>
        <p:nvPicPr>
          <p:cNvPr id="7" name="Picture 6" descr="Allan Dalziel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676400"/>
            <a:ext cx="3333140" cy="3732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410200"/>
            <a:ext cx="333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Allan </a:t>
            </a:r>
            <a:r>
              <a:rPr lang="en-US" dirty="0" err="1" smtClean="0"/>
              <a:t>Dalziel</a:t>
            </a:r>
            <a:r>
              <a:rPr lang="en-US" dirty="0" smtClean="0"/>
              <a:t> (on right), chief of staff to Bert </a:t>
            </a:r>
            <a:r>
              <a:rPr lang="en-US" dirty="0" err="1" smtClean="0"/>
              <a:t>Evatt</a:t>
            </a:r>
            <a:endParaRPr lang="en-US" dirty="0" smtClean="0"/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Fairfax Media Archives, FXT107139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391" y="5410200"/>
            <a:ext cx="270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Shaw Knowles</a:t>
            </a:r>
          </a:p>
          <a:p>
            <a:pPr algn="ctr"/>
            <a:r>
              <a:rPr lang="en-US" dirty="0" smtClean="0"/>
              <a:t>Solicitor General, 1932-46</a:t>
            </a:r>
          </a:p>
          <a:p>
            <a:pPr algn="ctr"/>
            <a:r>
              <a:rPr lang="en-US" sz="1200" dirty="0" smtClean="0"/>
              <a:t>Office of the Parliamentary Counsel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on HMAS </a:t>
            </a:r>
            <a:r>
              <a:rPr lang="en-US" i="1" dirty="0" smtClean="0"/>
              <a:t>Australia </a:t>
            </a:r>
            <a:r>
              <a:rPr lang="en-US" dirty="0" smtClean="0"/>
              <a:t>in 1939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696" y="6047601"/>
            <a:ext cx="403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Australian War Memorial Collection, 106676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2790"/>
            <a:ext cx="6172200" cy="4687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diplomatic stand-off with Whitehall</a:t>
            </a:r>
            <a:endParaRPr lang="en-US" dirty="0"/>
          </a:p>
        </p:txBody>
      </p:sp>
      <p:pic>
        <p:nvPicPr>
          <p:cNvPr id="8" name="Picture 7" descr="Robert_Gascoyne-Cecil_19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2786662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5334000"/>
            <a:ext cx="4038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Gascoyne</a:t>
            </a:r>
            <a:r>
              <a:rPr lang="en-US" dirty="0" smtClean="0"/>
              <a:t>-Cecil, </a:t>
            </a:r>
          </a:p>
          <a:p>
            <a:pPr algn="ctr"/>
            <a:r>
              <a:rPr lang="en-US" dirty="0" smtClean="0"/>
              <a:t>Viscount </a:t>
            </a:r>
            <a:r>
              <a:rPr lang="en-US" dirty="0" err="1" smtClean="0"/>
              <a:t>Cranborne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Secretary of State for the Colonies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200" dirty="0" err="1" smtClean="0"/>
              <a:t>Yousuf</a:t>
            </a:r>
            <a:r>
              <a:rPr lang="en-US" sz="1200" dirty="0" smtClean="0"/>
              <a:t> Karsh, Dutch National Archives, 902-2081</a:t>
            </a:r>
            <a:endParaRPr lang="en-US" sz="1200" dirty="0"/>
          </a:p>
        </p:txBody>
      </p:sp>
      <p:pic>
        <p:nvPicPr>
          <p:cNvPr id="10" name="Picture 9" descr="Clement_Attlee_portra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8" y="1371600"/>
            <a:ext cx="2877652" cy="3984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5334000"/>
            <a:ext cx="42644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Clement Atlee, Deputy Prime Minister, 1942-45 and Secretary of State for Dominion Affairs, 1942-43,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Flinders University, 31560859694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King George VI commutes the death sentences to life imprisonment</a:t>
            </a:r>
            <a:endParaRPr lang="en-US" dirty="0"/>
          </a:p>
        </p:txBody>
      </p:sp>
      <p:pic>
        <p:nvPicPr>
          <p:cNvPr id="4" name="Picture 3" descr="King_George_VI_of_England,_formal_photo_portrait,_circa_1940-19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99578"/>
            <a:ext cx="2819400" cy="390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57150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 M. King George VI of England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Matson (G Eric and Edith) Photograph collection</a:t>
            </a:r>
          </a:p>
          <a:p>
            <a:pPr algn="ctr"/>
            <a:r>
              <a:rPr lang="en-US" sz="1200" dirty="0" smtClean="0"/>
              <a:t>US Library of Congress, 04464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Ron Gordon and Ted Elias transferred to </a:t>
            </a:r>
            <a:r>
              <a:rPr lang="en-US" dirty="0" err="1" smtClean="0"/>
              <a:t>Goulburn</a:t>
            </a:r>
            <a:r>
              <a:rPr lang="en-US" dirty="0" smtClean="0"/>
              <a:t> Reformatory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46455" y="5715000"/>
            <a:ext cx="52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Goulburn</a:t>
            </a:r>
            <a:r>
              <a:rPr lang="en-US" dirty="0" smtClean="0"/>
              <a:t> Reformatory</a:t>
            </a:r>
          </a:p>
          <a:p>
            <a:pPr algn="ctr"/>
            <a:r>
              <a:rPr lang="en-US" sz="1200" dirty="0" smtClean="0"/>
              <a:t>Archives Office of NSW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55" y="1901651"/>
            <a:ext cx="5040145" cy="333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survives the  </a:t>
            </a:r>
            <a:br>
              <a:rPr lang="en-US" dirty="0" smtClean="0"/>
            </a:br>
            <a:r>
              <a:rPr lang="en-US" dirty="0" smtClean="0"/>
              <a:t>Battle of </a:t>
            </a:r>
            <a:r>
              <a:rPr lang="en-US" dirty="0" err="1" smtClean="0"/>
              <a:t>Savo</a:t>
            </a:r>
            <a:r>
              <a:rPr lang="en-US" dirty="0" smtClean="0"/>
              <a:t> Island, August 1942</a:t>
            </a:r>
            <a:endParaRPr lang="en-US" dirty="0"/>
          </a:p>
        </p:txBody>
      </p:sp>
      <p:pic>
        <p:nvPicPr>
          <p:cNvPr id="6" name="Picture 5" descr="HMAS Canberra sinking at Savo Is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77" y="1676400"/>
            <a:ext cx="4388123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029200"/>
            <a:ext cx="356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Canberra</a:t>
            </a:r>
            <a:r>
              <a:rPr lang="en-US" dirty="0" smtClean="0"/>
              <a:t> sinking after the Battle of </a:t>
            </a:r>
            <a:r>
              <a:rPr lang="en-US" dirty="0" err="1" smtClean="0"/>
              <a:t>Savo</a:t>
            </a:r>
            <a:r>
              <a:rPr lang="en-US" dirty="0" smtClean="0"/>
              <a:t> Island</a:t>
            </a:r>
            <a:br>
              <a:rPr lang="en-US" dirty="0" smtClean="0"/>
            </a:br>
            <a:r>
              <a:rPr lang="en-US" sz="1200" dirty="0" smtClean="0"/>
              <a:t>Australian War Memorial Collection, 137295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999202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Battle of </a:t>
            </a:r>
            <a:r>
              <a:rPr lang="en-US" dirty="0" err="1" smtClean="0"/>
              <a:t>Savo</a:t>
            </a:r>
            <a:r>
              <a:rPr lang="en-US" dirty="0" smtClean="0"/>
              <a:t> Island</a:t>
            </a:r>
          </a:p>
          <a:p>
            <a:pPr algn="ctr"/>
            <a:r>
              <a:rPr lang="en-US" sz="1200" dirty="0" smtClean="0"/>
              <a:t>Archives Centre, Naval History and Heritage Command, Washington, DC </a:t>
            </a:r>
            <a:endParaRPr lang="en-US" sz="1200" dirty="0"/>
          </a:p>
        </p:txBody>
      </p:sp>
      <p:pic>
        <p:nvPicPr>
          <p:cNvPr id="7" name="Picture 6" descr="Battle of Savo Island 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76400"/>
            <a:ext cx="3429000" cy="4435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Evatt’s</a:t>
            </a:r>
            <a:r>
              <a:rPr lang="en-US" dirty="0" smtClean="0"/>
              <a:t> gamble – adopting the </a:t>
            </a:r>
            <a:br>
              <a:rPr lang="en-US" dirty="0" smtClean="0"/>
            </a:br>
            <a:r>
              <a:rPr lang="en-US" dirty="0" smtClean="0"/>
              <a:t>Statute of Westminster, October 1942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638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Opposition Leader, 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sz="1200" dirty="0" smtClean="0"/>
              <a:t>National Library of Australia, 136264652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5562600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listening to debate</a:t>
            </a:r>
          </a:p>
          <a:p>
            <a:pPr algn="ctr"/>
            <a:r>
              <a:rPr lang="en-US" sz="1200" dirty="0" smtClean="0"/>
              <a:t>State Library of NSW, 110316141</a:t>
            </a:r>
          </a:p>
        </p:txBody>
      </p:sp>
      <p:pic>
        <p:nvPicPr>
          <p:cNvPr id="9" name="Picture 8" descr="Bert Evatt listening to deb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88" y="1611971"/>
            <a:ext cx="2801112" cy="3985322"/>
          </a:xfrm>
          <a:prstGeom prst="rect">
            <a:avLst/>
          </a:prstGeom>
        </p:spPr>
      </p:pic>
      <p:pic>
        <p:nvPicPr>
          <p:cNvPr id="10" name="Picture 9" descr="Robert Menz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600199"/>
            <a:ext cx="2985133" cy="399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Allied counter-attacks in New Guinea 1942-1943</a:t>
            </a:r>
            <a:endParaRPr lang="en-US" dirty="0"/>
          </a:p>
        </p:txBody>
      </p:sp>
      <p:pic>
        <p:nvPicPr>
          <p:cNvPr id="4" name="Picture 3" descr="The Allied Adva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2600"/>
            <a:ext cx="6964709" cy="4214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799" y="5943600"/>
            <a:ext cx="6964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Guinea August-September 1943</a:t>
            </a:r>
          </a:p>
          <a:p>
            <a:pPr algn="ctr"/>
            <a:r>
              <a:rPr lang="en-US" sz="1200" dirty="0" smtClean="0"/>
              <a:t>The Map Archive, Ax00348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Christina Byrnes starts her campaign to free Ted and Ron</a:t>
            </a:r>
            <a:endParaRPr lang="en-US" dirty="0"/>
          </a:p>
        </p:txBody>
      </p:sp>
      <p:pic>
        <p:nvPicPr>
          <p:cNvPr id="4" name="Picture 3" descr="Mervyn Finlay &amp; William McKel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2743200" cy="36065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654" y="1600200"/>
            <a:ext cx="3941946" cy="36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5334000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Mrs</a:t>
            </a:r>
            <a:r>
              <a:rPr lang="en-US" dirty="0" smtClean="0"/>
              <a:t> Christina Byrnes, mother of Ted Elias</a:t>
            </a:r>
          </a:p>
          <a:p>
            <a:pPr algn="ctr"/>
            <a:r>
              <a:rPr lang="en-US" sz="1200" dirty="0" smtClean="0"/>
              <a:t>Trove: The Daily Telegraph, Page 2, Thursday, 23 July 1942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33400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Mervyn</a:t>
            </a:r>
            <a:r>
              <a:rPr lang="en-US" dirty="0" smtClean="0"/>
              <a:t> Finlay with magistrate and future NSW Premier and Governor General,  William </a:t>
            </a:r>
            <a:r>
              <a:rPr lang="en-US" dirty="0" err="1" smtClean="0"/>
              <a:t>McKell</a:t>
            </a:r>
            <a:endParaRPr lang="en-US" dirty="0" smtClean="0"/>
          </a:p>
          <a:p>
            <a:pPr algn="ctr"/>
            <a:r>
              <a:rPr lang="en-US" sz="1200" dirty="0" smtClean="0"/>
              <a:t>National Library of Australia, 157582036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Senior clergyman campaign to free Ron Gordon and Ted Elias</a:t>
            </a:r>
            <a:endParaRPr lang="en-US" dirty="0"/>
          </a:p>
        </p:txBody>
      </p:sp>
      <p:pic>
        <p:nvPicPr>
          <p:cNvPr id="4" name="Picture 3" descr="Dr Ernest Burg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81200"/>
            <a:ext cx="2489199" cy="3484879"/>
          </a:xfrm>
          <a:prstGeom prst="rect">
            <a:avLst/>
          </a:prstGeom>
        </p:spPr>
      </p:pic>
      <p:pic>
        <p:nvPicPr>
          <p:cNvPr id="5" name="Picture 4" descr="Cardinal Gilro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896" y="1981200"/>
            <a:ext cx="2787903" cy="3484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486400"/>
            <a:ext cx="35052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Anglican Bishop of </a:t>
            </a:r>
            <a:r>
              <a:rPr lang="en-US" dirty="0" err="1" smtClean="0"/>
              <a:t>Goulburn</a:t>
            </a:r>
            <a:r>
              <a:rPr lang="en-US" dirty="0" smtClean="0"/>
              <a:t>, Dr Ernest </a:t>
            </a:r>
            <a:r>
              <a:rPr lang="en-US" dirty="0" err="1" smtClean="0"/>
              <a:t>Burgmann</a:t>
            </a:r>
            <a:endParaRPr lang="en-US" dirty="0" smtClean="0"/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Anglican Diocese of Canberra and </a:t>
            </a:r>
            <a:r>
              <a:rPr lang="en-US" sz="1200" dirty="0" err="1" smtClean="0">
                <a:solidFill>
                  <a:srgbClr val="000000"/>
                </a:solidFill>
              </a:rPr>
              <a:t>Goulburn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486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Catholic Cardinal of Sydney</a:t>
            </a:r>
          </a:p>
          <a:p>
            <a:pPr algn="ctr"/>
            <a:r>
              <a:rPr lang="en-US" dirty="0" smtClean="0"/>
              <a:t>Norman Gilroy</a:t>
            </a:r>
          </a:p>
          <a:p>
            <a:pPr algn="ctr"/>
            <a:r>
              <a:rPr lang="en-US" sz="1200" dirty="0" smtClean="0"/>
              <a:t>Find a Grave, </a:t>
            </a:r>
            <a:r>
              <a:rPr lang="en-US" sz="1200" dirty="0" err="1" smtClean="0"/>
              <a:t>Eman</a:t>
            </a:r>
            <a:r>
              <a:rPr lang="en-US" sz="1200" dirty="0" smtClean="0"/>
              <a:t> </a:t>
            </a:r>
            <a:r>
              <a:rPr lang="en-US" sz="1200" dirty="0" err="1" smtClean="0"/>
              <a:t>Bonnici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Maxwell Inquiry in February 1944 recommends lesser </a:t>
            </a:r>
            <a:r>
              <a:rPr lang="en-US" dirty="0" err="1" smtClean="0"/>
              <a:t>gaol</a:t>
            </a:r>
            <a:r>
              <a:rPr lang="en-US" dirty="0" smtClean="0"/>
              <a:t> terms</a:t>
            </a:r>
            <a:endParaRPr lang="en-US" dirty="0"/>
          </a:p>
        </p:txBody>
      </p:sp>
      <p:pic>
        <p:nvPicPr>
          <p:cNvPr id="5" name="Picture 4" descr="Percy_Spender_19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2590800" cy="3627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41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Justice Allan Maxwell </a:t>
            </a:r>
            <a:r>
              <a:rPr lang="en-US" dirty="0" err="1" smtClean="0">
                <a:solidFill>
                  <a:srgbClr val="000000"/>
                </a:solidFill>
              </a:rPr>
              <a:t>Snr</a:t>
            </a:r>
            <a:r>
              <a:rPr lang="en-US" dirty="0" smtClean="0">
                <a:solidFill>
                  <a:srgbClr val="000000"/>
                </a:solidFill>
              </a:rPr>
              <a:t>  (on right)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Justice Alan Maxwell </a:t>
            </a:r>
            <a:r>
              <a:rPr lang="en-US" dirty="0" err="1" smtClean="0">
                <a:solidFill>
                  <a:srgbClr val="000000"/>
                </a:solidFill>
              </a:rPr>
              <a:t>Jnr</a:t>
            </a:r>
            <a:r>
              <a:rPr lang="en-US" dirty="0" smtClean="0">
                <a:solidFill>
                  <a:srgbClr val="000000"/>
                </a:solidFill>
              </a:rPr>
              <a:t> (on left)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Fairfax Media Archives, G12001904AA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5292804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Percy Spender, KC</a:t>
            </a:r>
          </a:p>
          <a:p>
            <a:pPr algn="ctr"/>
            <a:r>
              <a:rPr lang="en-US" dirty="0" smtClean="0"/>
              <a:t>Minister for the Navy, 1940</a:t>
            </a:r>
          </a:p>
          <a:p>
            <a:pPr algn="ctr"/>
            <a:r>
              <a:rPr lang="en-US" sz="1200" dirty="0" smtClean="0"/>
              <a:t>Australian War Memorial Collection, C24162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874" y="1676400"/>
            <a:ext cx="301330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Battle between Navy and Attorney Generals delays prisoners release</a:t>
            </a:r>
            <a:endParaRPr lang="en-US" dirty="0"/>
          </a:p>
        </p:txBody>
      </p:sp>
      <p:pic>
        <p:nvPicPr>
          <p:cNvPr id="5" name="Picture 4" descr="Alrred Nankerv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76400"/>
            <a:ext cx="2926359" cy="3827678"/>
          </a:xfrm>
          <a:prstGeom prst="rect">
            <a:avLst/>
          </a:prstGeom>
        </p:spPr>
      </p:pic>
      <p:pic>
        <p:nvPicPr>
          <p:cNvPr id="7" name="Picture 6" descr="George Knowles 1930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46" y="1752600"/>
            <a:ext cx="2930454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486400"/>
            <a:ext cx="307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Alfred Nankervis, Secretary of the Department of the Navy</a:t>
            </a:r>
          </a:p>
          <a:p>
            <a:pPr algn="ctr"/>
            <a:r>
              <a:rPr lang="en-US" sz="1200" dirty="0" smtClean="0"/>
              <a:t>Australian War Memorial Collection, 107011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5486400"/>
            <a:ext cx="31590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Shaw Knowles,</a:t>
            </a:r>
          </a:p>
          <a:p>
            <a:pPr algn="ctr"/>
            <a:r>
              <a:rPr lang="en-US" dirty="0" smtClean="0"/>
              <a:t>Secretary of the </a:t>
            </a:r>
          </a:p>
          <a:p>
            <a:pPr algn="ctr"/>
            <a:r>
              <a:rPr lang="en-US" dirty="0" smtClean="0"/>
              <a:t>Attorney Generals Department</a:t>
            </a:r>
          </a:p>
          <a:p>
            <a:pPr algn="ctr"/>
            <a:r>
              <a:rPr lang="en-US" sz="1200" dirty="0" smtClean="0"/>
              <a:t>Office of the Parliamentary Counsel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They all become stokers in the </a:t>
            </a:r>
            <a:br>
              <a:rPr lang="en-US" dirty="0" smtClean="0"/>
            </a:br>
            <a:r>
              <a:rPr lang="en-US" dirty="0" smtClean="0"/>
              <a:t>engine room of HMAS </a:t>
            </a:r>
            <a:r>
              <a:rPr lang="en-US" i="1" dirty="0" smtClean="0"/>
              <a:t>Australia</a:t>
            </a:r>
            <a:endParaRPr lang="en-US" i="1" dirty="0"/>
          </a:p>
        </p:txBody>
      </p:sp>
      <p:pic>
        <p:nvPicPr>
          <p:cNvPr id="5" name="Picture 4" descr="Engine room of HMAS Austra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5435"/>
            <a:ext cx="3530600" cy="2752765"/>
          </a:xfrm>
          <a:prstGeom prst="rect">
            <a:avLst/>
          </a:prstGeom>
        </p:spPr>
      </p:pic>
      <p:pic>
        <p:nvPicPr>
          <p:cNvPr id="6" name="Picture 5" descr="Engine room sailors on HMAS Austral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28800"/>
            <a:ext cx="3673074" cy="2863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6482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Engineers repairing a lubrication pump,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029545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51400" y="4724400"/>
            <a:ext cx="353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engine room,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029544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Judge Rainbow and Sir Kenneth Bailey</a:t>
            </a:r>
            <a:br>
              <a:rPr lang="en-US" dirty="0" smtClean="0"/>
            </a:br>
            <a:r>
              <a:rPr lang="en-US" dirty="0" smtClean="0"/>
              <a:t>achieve legal breakthrough in 1949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76400"/>
            <a:ext cx="204052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676400"/>
            <a:ext cx="2286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4800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Judge Alfred Rainbow,</a:t>
            </a:r>
          </a:p>
          <a:p>
            <a:pPr algn="ctr"/>
            <a:r>
              <a:rPr lang="en-US" dirty="0" smtClean="0"/>
              <a:t>President, </a:t>
            </a:r>
          </a:p>
          <a:p>
            <a:pPr algn="ctr"/>
            <a:r>
              <a:rPr lang="en-US" dirty="0" smtClean="0"/>
              <a:t>Prisoner’s Aid Association</a:t>
            </a:r>
          </a:p>
          <a:p>
            <a:pPr algn="ctr"/>
            <a:r>
              <a:rPr lang="en-US" sz="1200" dirty="0" smtClean="0"/>
              <a:t>Lynn Rainbow Collection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4800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Kenneth Bailey, </a:t>
            </a:r>
          </a:p>
          <a:p>
            <a:pPr algn="ctr"/>
            <a:r>
              <a:rPr lang="en-US" dirty="0" smtClean="0"/>
              <a:t>Secretary,</a:t>
            </a:r>
          </a:p>
          <a:p>
            <a:pPr algn="ctr"/>
            <a:r>
              <a:rPr lang="en-US" dirty="0" smtClean="0"/>
              <a:t>Attorney General’s Department</a:t>
            </a:r>
          </a:p>
          <a:p>
            <a:pPr algn="ctr"/>
            <a:r>
              <a:rPr lang="en-US" dirty="0" smtClean="0"/>
              <a:t>1946-64</a:t>
            </a:r>
          </a:p>
          <a:p>
            <a:pPr algn="ctr"/>
            <a:r>
              <a:rPr lang="en-US" sz="1200" dirty="0" smtClean="0"/>
              <a:t>National Library of Australia, 137110965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Ted Elias (AKA Ellis) married one week after leaving </a:t>
            </a:r>
            <a:r>
              <a:rPr lang="en-US" dirty="0" err="1" smtClean="0"/>
              <a:t>gaol</a:t>
            </a:r>
            <a:r>
              <a:rPr lang="en-US" dirty="0" smtClean="0"/>
              <a:t> in September 1950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938364" y="1905000"/>
            <a:ext cx="5529236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8364" y="5410200"/>
            <a:ext cx="526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Ted Elias marriage to Jean Harrison (on right)</a:t>
            </a:r>
          </a:p>
          <a:p>
            <a:pPr algn="ctr"/>
            <a:r>
              <a:rPr lang="en-US" dirty="0" smtClean="0"/>
              <a:t>with Ron Gordon and unnamed bridesmaid (on left)</a:t>
            </a:r>
          </a:p>
          <a:p>
            <a:pPr algn="ctr"/>
            <a:r>
              <a:rPr lang="en-US" sz="1200" dirty="0" smtClean="0"/>
              <a:t>Giles Yates Collection: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71551"/>
            <a:ext cx="8839199" cy="497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life on HMAS </a:t>
            </a:r>
            <a:r>
              <a:rPr lang="en-US" i="1" dirty="0" smtClean="0"/>
              <a:t>Australia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was always crowded</a:t>
            </a:r>
            <a:endParaRPr lang="en-US" dirty="0"/>
          </a:p>
        </p:txBody>
      </p:sp>
      <p:pic>
        <p:nvPicPr>
          <p:cNvPr id="4" name="Picture 3" descr="Mess Deck on HMAS Austra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37" y="1981200"/>
            <a:ext cx="3489063" cy="2720379"/>
          </a:xfrm>
          <a:prstGeom prst="rect">
            <a:avLst/>
          </a:prstGeom>
        </p:spPr>
      </p:pic>
      <p:pic>
        <p:nvPicPr>
          <p:cNvPr id="5" name="Picture 4" descr="Seamans Recreation Room on HMAS Austral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28800"/>
            <a:ext cx="3673074" cy="2863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1400" y="46482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Seaman’s recreation room</a:t>
            </a:r>
          </a:p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029540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46482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Artisan’s Mess Deck</a:t>
            </a:r>
          </a:p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029540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RAN was placed under Royal Navy control in November 1939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52578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dirty="0" smtClean="0"/>
              <a:t>Prime Minister 1939-41</a:t>
            </a:r>
          </a:p>
          <a:p>
            <a:pPr algn="ctr"/>
            <a:r>
              <a:rPr lang="en-US" dirty="0" smtClean="0"/>
              <a:t>Declaration of War</a:t>
            </a:r>
          </a:p>
          <a:p>
            <a:pPr algn="ctr"/>
            <a:r>
              <a:rPr lang="en-US" sz="1200" dirty="0" smtClean="0"/>
              <a:t>National Library of Australia, 136636422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52578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Alexander </a:t>
            </a:r>
            <a:r>
              <a:rPr lang="en-US" dirty="0" err="1" smtClean="0"/>
              <a:t>Hore</a:t>
            </a:r>
            <a:r>
              <a:rPr lang="en-US" dirty="0" smtClean="0"/>
              <a:t>-Ruthven</a:t>
            </a:r>
          </a:p>
          <a:p>
            <a:pPr algn="ctr"/>
            <a:r>
              <a:rPr lang="en-US" dirty="0" smtClean="0"/>
              <a:t>1st Earl of Gowrie</a:t>
            </a:r>
          </a:p>
          <a:p>
            <a:pPr algn="ctr"/>
            <a:r>
              <a:rPr lang="en-US" dirty="0" smtClean="0"/>
              <a:t>Governor General</a:t>
            </a:r>
          </a:p>
          <a:p>
            <a:r>
              <a:rPr lang="en-US" sz="1200" dirty="0" smtClean="0"/>
              <a:t>Australian War Memorial Collection, P01307.001</a:t>
            </a:r>
            <a:endParaRPr lang="en-US" sz="1200" dirty="0"/>
          </a:p>
        </p:txBody>
      </p:sp>
      <p:pic>
        <p:nvPicPr>
          <p:cNvPr id="8" name="Picture 7" descr="Lord Gowr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36" y="1676400"/>
            <a:ext cx="2638663" cy="3597176"/>
          </a:xfrm>
          <a:prstGeom prst="rect">
            <a:avLst/>
          </a:prstGeom>
        </p:spPr>
      </p:pic>
      <p:pic>
        <p:nvPicPr>
          <p:cNvPr id="9" name="Picture 8" descr="Robert Menzies Declaration of W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663492"/>
            <a:ext cx="2682319" cy="3594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Dakar: the first angry shots of the war against the Vichy French August 1940 </a:t>
            </a:r>
            <a:endParaRPr lang="en-US" dirty="0"/>
          </a:p>
        </p:txBody>
      </p:sp>
      <p:pic>
        <p:nvPicPr>
          <p:cNvPr id="5" name="Picture 4" descr="Dak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0" y="1688464"/>
            <a:ext cx="4426288" cy="3821272"/>
          </a:xfrm>
          <a:prstGeom prst="rect">
            <a:avLst/>
          </a:prstGeom>
        </p:spPr>
      </p:pic>
      <p:pic>
        <p:nvPicPr>
          <p:cNvPr id="7" name="Picture 6" descr="Captured Vichy Frencg Cruiser, Gloi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090" y="2133600"/>
            <a:ext cx="3729315" cy="2872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5547051"/>
            <a:ext cx="377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Dakar Operation, </a:t>
            </a:r>
          </a:p>
          <a:p>
            <a:pPr algn="ctr"/>
            <a:r>
              <a:rPr lang="en-US" sz="1200" dirty="0" smtClean="0"/>
              <a:t>The Map Archive, Ax00277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1090" y="5029200"/>
            <a:ext cx="3729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escorts the Vichy French cruiser </a:t>
            </a:r>
            <a:r>
              <a:rPr lang="en-US" i="1" dirty="0" err="1" smtClean="0"/>
              <a:t>Gloire</a:t>
            </a:r>
            <a:endParaRPr lang="en-US" i="1" dirty="0" smtClean="0"/>
          </a:p>
          <a:p>
            <a:pPr algn="ctr"/>
            <a:r>
              <a:rPr lang="en-US" dirty="0" smtClean="0"/>
              <a:t> to Casablanca</a:t>
            </a:r>
          </a:p>
          <a:p>
            <a:pPr algn="ctr"/>
            <a:r>
              <a:rPr lang="en-US" sz="1200" dirty="0" smtClean="0"/>
              <a:t>Australian War Memorial Collection, 305255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 </a:t>
            </a:r>
            <a:r>
              <a:rPr lang="en-US" dirty="0" smtClean="0"/>
              <a:t>patrolled the Atlantic and the Indian Ocean</a:t>
            </a:r>
            <a:endParaRPr lang="en-US" dirty="0"/>
          </a:p>
        </p:txBody>
      </p:sp>
      <p:pic>
        <p:nvPicPr>
          <p:cNvPr id="4" name="Picture 3" descr="The Blit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00" y="1600200"/>
            <a:ext cx="280980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50507"/>
            <a:ext cx="3124747" cy="4216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867400"/>
            <a:ext cx="3775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Blitz September 1940-May 1941</a:t>
            </a:r>
          </a:p>
          <a:p>
            <a:pPr algn="ctr"/>
            <a:r>
              <a:rPr lang="en-US" sz="1200" dirty="0" smtClean="0"/>
              <a:t>The Map Archive, Ax00843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5867400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UK pass photo</a:t>
            </a:r>
          </a:p>
          <a:p>
            <a:pPr algn="ctr"/>
            <a:r>
              <a:rPr lang="en-US" sz="1200" dirty="0" smtClean="0"/>
              <a:t>Carol Woods 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Japanese advance forced 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back home in Dec 41  </a:t>
            </a:r>
            <a:endParaRPr lang="en-US" dirty="0"/>
          </a:p>
        </p:txBody>
      </p:sp>
      <p:pic>
        <p:nvPicPr>
          <p:cNvPr id="5" name="Picture 4" descr="Japanese Adva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19534"/>
            <a:ext cx="6400800" cy="4024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1310" y="6096000"/>
            <a:ext cx="3775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Attack in the Coral Sea, 1942</a:t>
            </a:r>
          </a:p>
          <a:p>
            <a:pPr algn="ctr"/>
            <a:r>
              <a:rPr lang="en-US" sz="1200" dirty="0" smtClean="0"/>
              <a:t>The Map Archive, Ax00314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6402</TotalTime>
  <Words>5548</Words>
  <Application>Microsoft Macintosh PowerPoint</Application>
  <PresentationFormat>On-screen Show (4:3)</PresentationFormat>
  <Paragraphs>616</Paragraphs>
  <Slides>42</Slides>
  <Notes>42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Fate brings three boys together…</vt:lpstr>
      <vt:lpstr>   on HMAS Australia in 1939 </vt:lpstr>
      <vt:lpstr>They all become stokers in the  engine room of HMAS Australia</vt:lpstr>
      <vt:lpstr>Daily life on HMAS Australia  was always crowded</vt:lpstr>
      <vt:lpstr>The RAN was placed under Royal Navy control in November 1939 </vt:lpstr>
      <vt:lpstr>Dakar: the first angry shots of the war against the Vichy French August 1940 </vt:lpstr>
      <vt:lpstr>HMAS Australia patrolled the Atlantic and the Indian Ocean</vt:lpstr>
      <vt:lpstr>The Japanese advance forced  HMAS Australia back home in Dec 41  </vt:lpstr>
      <vt:lpstr>Frank Gordon was killed in action and Jack Riley went home on sick leave</vt:lpstr>
      <vt:lpstr>In early 1942, HMAS Australia led Taskforce 44 into the Coral Sea</vt:lpstr>
      <vt:lpstr>The night of the attack on Jack Riley Thursday, 12 March 1942</vt:lpstr>
      <vt:lpstr>Malcolm Stening strives to save  Riley Jack on Friday, 13 March 1942</vt:lpstr>
      <vt:lpstr>Jack Riley’s burial at sea Saturday, 14 March 1942</vt:lpstr>
      <vt:lpstr>Australia turned to America to stop a Japanese invasion</vt:lpstr>
      <vt:lpstr>Bert Evatt flew to the US to meet President Franklin Roosevelt</vt:lpstr>
      <vt:lpstr>‘Third degree’ investigation finds a  ‘nest of immorality’ on HMAS Australia</vt:lpstr>
      <vt:lpstr>The Navy Board approves court martial </vt:lpstr>
      <vt:lpstr>Trevor Rapke ordered from Darwin to Noumea to defend Gordon and Elias </vt:lpstr>
      <vt:lpstr>The Court Martial verdict: the death penalty for Gordon and Elias </vt:lpstr>
      <vt:lpstr>Navy Minister, Norman Makin  stays the death penalty</vt:lpstr>
      <vt:lpstr>Gordon and Riley returned to Australia and held in Long Bay Penitentiary</vt:lpstr>
      <vt:lpstr>Legal experts came to the aid of Ron Gordon and Ted Elias</vt:lpstr>
      <vt:lpstr> The High Court Appeal 4 May 1942 </vt:lpstr>
      <vt:lpstr>Battle of the Coral Sea, May 1942 HMAS Australia survives Japanese attack</vt:lpstr>
      <vt:lpstr>Daring Japanese submarine attack  in Sydney Harbour, 31 May 1942</vt:lpstr>
      <vt:lpstr>Bert Evatt went from the US to the UK to meet Winston Churchill</vt:lpstr>
      <vt:lpstr>Cabinet briefed on High Court decision</vt:lpstr>
      <vt:lpstr>Bert Evatt orders his advisers  to find a solution</vt:lpstr>
      <vt:lpstr>A diplomatic stand-off with Whitehall</vt:lpstr>
      <vt:lpstr>King George VI commutes the death sentences to life imprisonment</vt:lpstr>
      <vt:lpstr>Ron Gordon and Ted Elias transferred to Goulburn Reformatory </vt:lpstr>
      <vt:lpstr>HMAS Australia survives the   Battle of Savo Island, August 1942</vt:lpstr>
      <vt:lpstr>Evatt’s gamble – adopting the  Statute of Westminster, October 1942</vt:lpstr>
      <vt:lpstr>Allied counter-attacks in New Guinea 1942-1943</vt:lpstr>
      <vt:lpstr>Christina Byrnes starts her campaign to free Ted and Ron</vt:lpstr>
      <vt:lpstr>Senior clergyman campaign to free Ron Gordon and Ted Elias</vt:lpstr>
      <vt:lpstr>Maxwell Inquiry in February 1944 recommends lesser gaol terms</vt:lpstr>
      <vt:lpstr>Battle between Navy and Attorney Generals delays prisoners release</vt:lpstr>
      <vt:lpstr>Judge Rainbow and Sir Kenneth Bailey achieve legal breakthrough in 1949</vt:lpstr>
      <vt:lpstr>Ted Elias (AKA Ellis) married one week after leaving gaol in September 1950</vt:lpstr>
      <vt:lpstr>Slide 42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Hadler </dc:creator>
  <cp:lastModifiedBy>Robert Hadler </cp:lastModifiedBy>
  <cp:revision>55</cp:revision>
  <cp:lastPrinted>2020-10-20T07:16:43Z</cp:lastPrinted>
  <dcterms:created xsi:type="dcterms:W3CDTF">2020-10-20T02:53:14Z</dcterms:created>
  <dcterms:modified xsi:type="dcterms:W3CDTF">2020-10-20T07:34:33Z</dcterms:modified>
</cp:coreProperties>
</file>