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50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343" r:id="rId3"/>
    <p:sldId id="340" r:id="rId4"/>
    <p:sldId id="344" r:id="rId5"/>
    <p:sldId id="345" r:id="rId6"/>
    <p:sldId id="341" r:id="rId7"/>
    <p:sldId id="275" r:id="rId8"/>
    <p:sldId id="273" r:id="rId9"/>
    <p:sldId id="268" r:id="rId10"/>
    <p:sldId id="266" r:id="rId11"/>
    <p:sldId id="278" r:id="rId12"/>
    <p:sldId id="264" r:id="rId13"/>
    <p:sldId id="335" r:id="rId14"/>
    <p:sldId id="263" r:id="rId15"/>
    <p:sldId id="342" r:id="rId16"/>
    <p:sldId id="280" r:id="rId17"/>
    <p:sldId id="281" r:id="rId18"/>
    <p:sldId id="315" r:id="rId19"/>
    <p:sldId id="260" r:id="rId20"/>
    <p:sldId id="282" r:id="rId21"/>
    <p:sldId id="283" r:id="rId22"/>
    <p:sldId id="330" r:id="rId23"/>
    <p:sldId id="284" r:id="rId24"/>
    <p:sldId id="285" r:id="rId25"/>
    <p:sldId id="286" r:id="rId26"/>
    <p:sldId id="287" r:id="rId27"/>
    <p:sldId id="288" r:id="rId28"/>
    <p:sldId id="289" r:id="rId29"/>
    <p:sldId id="291" r:id="rId30"/>
    <p:sldId id="320" r:id="rId31"/>
    <p:sldId id="295" r:id="rId32"/>
    <p:sldId id="313" r:id="rId33"/>
    <p:sldId id="338" r:id="rId34"/>
    <p:sldId id="311" r:id="rId35"/>
    <p:sldId id="297" r:id="rId36"/>
    <p:sldId id="321" r:id="rId37"/>
    <p:sldId id="331" r:id="rId38"/>
    <p:sldId id="317" r:id="rId39"/>
    <p:sldId id="299" r:id="rId40"/>
    <p:sldId id="301" r:id="rId41"/>
    <p:sldId id="319" r:id="rId42"/>
    <p:sldId id="327" r:id="rId43"/>
    <p:sldId id="322" r:id="rId44"/>
    <p:sldId id="305" r:id="rId45"/>
    <p:sldId id="306" r:id="rId46"/>
    <p:sldId id="307" r:id="rId47"/>
    <p:sldId id="309" r:id="rId48"/>
    <p:sldId id="310" r:id="rId49"/>
    <p:sldId id="324" r:id="rId50"/>
    <p:sldId id="333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9689" autoAdjust="0"/>
    <p:restoredTop sz="94660"/>
  </p:normalViewPr>
  <p:slideViewPr>
    <p:cSldViewPr snapToObjects="1">
      <p:cViewPr>
        <p:scale>
          <a:sx n="150" d="100"/>
          <a:sy n="150" d="100"/>
        </p:scale>
        <p:origin x="-84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12" d="100"/>
          <a:sy n="112" d="100"/>
        </p:scale>
        <p:origin x="-3344" y="-12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B6837-2715-B847-AE4E-CAEEF66C89E9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041A3-C400-A641-8785-D77E3F5544A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5B83-1FDA-F94B-9C5E-3D1A5A916EF4}" type="datetimeFigureOut">
              <a:rPr lang="en-US" smtClean="0"/>
              <a:pPr/>
              <a:t>2/22/21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805E-6F13-CF43-BFA7-A5DA26470D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Relationship Id="rId3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Relationship Id="rId3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Relationship Id="rId3" Type="http://schemas.openxmlformats.org/officeDocument/2006/relationships/image" Target="../media/image8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84582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Gordon brothers went</a:t>
            </a:r>
            <a:br>
              <a:rPr lang="en-US" dirty="0" smtClean="0"/>
            </a:br>
            <a:r>
              <a:rPr lang="en-US" dirty="0" smtClean="0"/>
              <a:t> separate ways</a:t>
            </a:r>
            <a:endParaRPr lang="en-US" dirty="0"/>
          </a:p>
        </p:txBody>
      </p:sp>
      <p:pic>
        <p:nvPicPr>
          <p:cNvPr id="5" name="Picture 4" descr="Francis Gord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57400"/>
            <a:ext cx="2715661" cy="3733800"/>
          </a:xfrm>
          <a:prstGeom prst="rect">
            <a:avLst/>
          </a:prstGeom>
        </p:spPr>
      </p:pic>
      <p:pic>
        <p:nvPicPr>
          <p:cNvPr id="7" name="Picture 6" descr="St Vincent De Paul Orphan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326" y="2116121"/>
            <a:ext cx="4670473" cy="36750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5791200"/>
            <a:ext cx="30257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Frank Gordon in RAN Uniform</a:t>
            </a:r>
          </a:p>
          <a:p>
            <a:pPr algn="ctr"/>
            <a:r>
              <a:rPr lang="en-US" sz="1200" dirty="0" smtClean="0"/>
              <a:t>Giles Yates Collection, </a:t>
            </a:r>
            <a:r>
              <a:rPr lang="en-US" sz="1200" dirty="0" err="1" smtClean="0"/>
              <a:t>ancestry.com.au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016326" y="5791200"/>
            <a:ext cx="46704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Ron Gordon was sent to </a:t>
            </a:r>
          </a:p>
          <a:p>
            <a:pPr algn="ctr"/>
            <a:r>
              <a:rPr lang="en-US" dirty="0" smtClean="0"/>
              <a:t>St Vincent De Paul Boys Orphanage, Emerald Hill</a:t>
            </a:r>
          </a:p>
          <a:p>
            <a:pPr algn="ctr"/>
            <a:r>
              <a:rPr lang="en-US" sz="1200" dirty="0" smtClean="0"/>
              <a:t>State Library of Victoria, Arthur Wilmore, </a:t>
            </a:r>
            <a:r>
              <a:rPr lang="en-US" sz="1200" dirty="0" smtClean="0"/>
              <a:t>1862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Ron Gordon followed Frank into the RAN at HMAS </a:t>
            </a:r>
            <a:r>
              <a:rPr lang="en-US" i="1" dirty="0" smtClean="0"/>
              <a:t>Cerberus </a:t>
            </a:r>
            <a:r>
              <a:rPr lang="en-US" dirty="0" smtClean="0"/>
              <a:t>in 1936 </a:t>
            </a:r>
            <a:endParaRPr lang="en-US" dirty="0"/>
          </a:p>
        </p:txBody>
      </p:sp>
      <p:pic>
        <p:nvPicPr>
          <p:cNvPr id="4" name="Content Placeholder 3" descr="HMAS Cerberu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175" r="-20175"/>
          <a:stretch>
            <a:fillRect/>
          </a:stretch>
        </p:blipFill>
        <p:spPr>
          <a:xfrm>
            <a:off x="0" y="2209800"/>
            <a:ext cx="5819316" cy="3200400"/>
          </a:xfrm>
        </p:spPr>
      </p:pic>
      <p:pic>
        <p:nvPicPr>
          <p:cNvPr id="5" name="Picture 4" descr="Ron the box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44" y="1828800"/>
            <a:ext cx="3076956" cy="4046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5410200"/>
            <a:ext cx="419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Midshipmen Parade at HMAS </a:t>
            </a:r>
            <a:r>
              <a:rPr lang="en-US" i="1" dirty="0" smtClean="0"/>
              <a:t>Cerberus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306168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381244" y="5867400"/>
            <a:ext cx="3305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 Gordon – boxing enthusiast</a:t>
            </a:r>
          </a:p>
          <a:p>
            <a:pPr algn="ctr"/>
            <a:r>
              <a:rPr lang="en-US" sz="1200" dirty="0" smtClean="0"/>
              <a:t>Giles Yates Collection, </a:t>
            </a:r>
            <a:r>
              <a:rPr lang="en-US" sz="1200" dirty="0" err="1" smtClean="0"/>
              <a:t>ancestry.com.au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Ron Gordon served on </a:t>
            </a:r>
            <a:br>
              <a:rPr lang="en-US" dirty="0" smtClean="0"/>
            </a:br>
            <a:r>
              <a:rPr lang="en-US" dirty="0" smtClean="0"/>
              <a:t>HMAS </a:t>
            </a:r>
            <a:r>
              <a:rPr lang="en-US" i="1" dirty="0" smtClean="0"/>
              <a:t>Albatross and Hobart </a:t>
            </a:r>
            <a:r>
              <a:rPr lang="en-US" dirty="0" smtClean="0"/>
              <a:t>in 1938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73" y="2590799"/>
            <a:ext cx="5014298" cy="2672715"/>
          </a:xfrm>
          <a:prstGeom prst="rect">
            <a:avLst/>
          </a:prstGeom>
        </p:spPr>
      </p:pic>
      <p:pic>
        <p:nvPicPr>
          <p:cNvPr id="9" name="Picture 8" descr="HMAS Hoba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590800"/>
            <a:ext cx="3505200" cy="2672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155" y="5379786"/>
            <a:ext cx="46576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Seaplane carrier, HMAS </a:t>
            </a:r>
            <a:r>
              <a:rPr lang="en-US" i="1" dirty="0" smtClean="0"/>
              <a:t>Albatross</a:t>
            </a:r>
            <a:endParaRPr lang="en-US" dirty="0" smtClean="0"/>
          </a:p>
          <a:p>
            <a:pPr algn="ctr"/>
            <a:r>
              <a:rPr lang="en-US" sz="1200" dirty="0" smtClean="0"/>
              <a:t>Australian War Memorial Collection, 300119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410200" y="5410200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 cruiser, HMAS </a:t>
            </a:r>
            <a:r>
              <a:rPr lang="en-US" i="1" dirty="0" smtClean="0"/>
              <a:t>Hobart</a:t>
            </a:r>
            <a:r>
              <a:rPr lang="en-US" dirty="0" smtClean="0"/>
              <a:t> 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300773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Ted Elias was born in</a:t>
            </a:r>
            <a:br>
              <a:rPr lang="en-US" dirty="0" smtClean="0"/>
            </a:br>
            <a:r>
              <a:rPr lang="en-US" dirty="0" smtClean="0"/>
              <a:t>Sydney in 1918</a:t>
            </a:r>
            <a:endParaRPr lang="en-US" dirty="0"/>
          </a:p>
        </p:txBody>
      </p:sp>
      <p:pic>
        <p:nvPicPr>
          <p:cNvPr id="6" name="Picture 5" descr="Newtow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33600"/>
            <a:ext cx="4595291" cy="2703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029200"/>
            <a:ext cx="3924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King Street, Newtown, 1920s</a:t>
            </a:r>
          </a:p>
          <a:p>
            <a:pPr algn="ctr"/>
            <a:r>
              <a:rPr lang="en-US" sz="1200" dirty="0" smtClean="0"/>
              <a:t>The Newtown Project</a:t>
            </a:r>
          </a:p>
          <a:p>
            <a:pPr algn="ctr"/>
            <a:r>
              <a:rPr lang="en-US" sz="1200" dirty="0" smtClean="0"/>
              <a:t>Vic Solomon Collection, Tramways </a:t>
            </a:r>
            <a:r>
              <a:rPr lang="en-US" sz="1200" dirty="0" smtClean="0"/>
              <a:t>Museum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838166" y="6022538"/>
            <a:ext cx="392483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Woolloomooloo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Royal Australian Historical Society, </a:t>
            </a:r>
            <a:r>
              <a:rPr lang="en-US" sz="1200" dirty="0" smtClean="0"/>
              <a:t>30685319846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</p:txBody>
      </p:sp>
      <p:pic>
        <p:nvPicPr>
          <p:cNvPr id="8" name="Picture 7" descr="Hills_Stairs_and_Sydney_Place,_Woolloomooloo_Looking_east_towards_Brougham_Street_(3068531984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268" y="1600201"/>
            <a:ext cx="2808774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Ted Elias served on HMAS </a:t>
            </a:r>
            <a:r>
              <a:rPr lang="en-US" i="1" dirty="0" err="1" smtClean="0"/>
              <a:t>Yarra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was posted to HMAS </a:t>
            </a:r>
            <a:r>
              <a:rPr lang="en-US" i="1" dirty="0" smtClean="0"/>
              <a:t>Penguin</a:t>
            </a:r>
            <a:endParaRPr lang="en-US" i="1" dirty="0"/>
          </a:p>
        </p:txBody>
      </p:sp>
      <p:pic>
        <p:nvPicPr>
          <p:cNvPr id="5" name="Picture 4" descr="HMAS Pengui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738" y="2718158"/>
            <a:ext cx="2964062" cy="23110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5029200"/>
            <a:ext cx="419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Sloop, HMAS </a:t>
            </a:r>
            <a:r>
              <a:rPr lang="en-US" i="1" dirty="0" err="1" smtClean="0"/>
              <a:t>Yarra</a:t>
            </a:r>
            <a:endParaRPr lang="en-US" dirty="0" smtClean="0"/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301769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5029200"/>
            <a:ext cx="4191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Shore Base at </a:t>
            </a:r>
            <a:r>
              <a:rPr lang="en-US" dirty="0" err="1" smtClean="0"/>
              <a:t>Balmoral</a:t>
            </a:r>
            <a:r>
              <a:rPr lang="en-US" dirty="0" smtClean="0"/>
              <a:t>, HMAS </a:t>
            </a:r>
            <a:r>
              <a:rPr lang="en-US" i="1" dirty="0" smtClean="0"/>
              <a:t>Penguin</a:t>
            </a:r>
          </a:p>
          <a:p>
            <a:pPr algn="ctr"/>
            <a:r>
              <a:rPr lang="en-US" sz="1200" dirty="0" smtClean="0"/>
              <a:t>Australian War Memorial Collection,  </a:t>
            </a:r>
            <a:r>
              <a:rPr lang="en-US" sz="1200" dirty="0" smtClean="0"/>
              <a:t>304324</a:t>
            </a:r>
            <a:endParaRPr lang="en-US" sz="1200" dirty="0"/>
          </a:p>
        </p:txBody>
      </p:sp>
      <p:pic>
        <p:nvPicPr>
          <p:cNvPr id="8" name="Picture 7" descr="HMAS Yarra I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56" y="2681310"/>
            <a:ext cx="3563663" cy="2347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three stokers meet on </a:t>
            </a:r>
            <a:br>
              <a:rPr lang="en-US" dirty="0" smtClean="0"/>
            </a:br>
            <a:r>
              <a:rPr lang="en-US" dirty="0" smtClean="0"/>
              <a:t>HMAS </a:t>
            </a:r>
            <a:r>
              <a:rPr lang="en-US" i="1" dirty="0" smtClean="0"/>
              <a:t>Australia </a:t>
            </a:r>
            <a:r>
              <a:rPr lang="en-US" dirty="0" smtClean="0"/>
              <a:t>in mid-1939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496" y="6151602"/>
            <a:ext cx="4038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endParaRPr lang="en-US" dirty="0" smtClean="0"/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300310</a:t>
            </a:r>
            <a:endParaRPr lang="en-US" sz="1200" dirty="0"/>
          </a:p>
        </p:txBody>
      </p:sp>
      <p:pic>
        <p:nvPicPr>
          <p:cNvPr id="5" name="Picture 4" descr="HMAS Australia port side 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310" y="1524000"/>
            <a:ext cx="556289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</a:t>
            </a:r>
            <a:r>
              <a:rPr lang="en-US" dirty="0" smtClean="0"/>
              <a:t> stokers worked 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smtClean="0"/>
              <a:t>the engine </a:t>
            </a:r>
            <a:r>
              <a:rPr lang="en-US" dirty="0" smtClean="0"/>
              <a:t>room</a:t>
            </a:r>
            <a:endParaRPr lang="en-US" i="1" dirty="0"/>
          </a:p>
        </p:txBody>
      </p:sp>
      <p:pic>
        <p:nvPicPr>
          <p:cNvPr id="5" name="Picture 4" descr="Engine room of HMAS Austra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76435"/>
            <a:ext cx="3530600" cy="2752765"/>
          </a:xfrm>
          <a:prstGeom prst="rect">
            <a:avLst/>
          </a:prstGeom>
        </p:spPr>
      </p:pic>
      <p:pic>
        <p:nvPicPr>
          <p:cNvPr id="6" name="Picture 5" descr="Engine room sailors on HMAS Austral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209800"/>
            <a:ext cx="3673074" cy="28638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029200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Engineers repairing a lubrication pump,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029545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51400" y="5105400"/>
            <a:ext cx="3530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engine room,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029544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life on HMAS </a:t>
            </a:r>
            <a:r>
              <a:rPr lang="en-US" i="1" dirty="0" smtClean="0"/>
              <a:t>Australia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was always crowded</a:t>
            </a:r>
            <a:endParaRPr lang="en-US" dirty="0"/>
          </a:p>
        </p:txBody>
      </p:sp>
      <p:pic>
        <p:nvPicPr>
          <p:cNvPr id="4" name="Picture 3" descr="Mess Deck on HMAS Austral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37" y="2514600"/>
            <a:ext cx="3489063" cy="2720379"/>
          </a:xfrm>
          <a:prstGeom prst="rect">
            <a:avLst/>
          </a:prstGeom>
        </p:spPr>
      </p:pic>
      <p:pic>
        <p:nvPicPr>
          <p:cNvPr id="5" name="Picture 4" descr="Seamans Recreation Room on HMAS Austral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62200"/>
            <a:ext cx="3673074" cy="2863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1400" y="5181600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Seaman’s recreation room</a:t>
            </a:r>
          </a:p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029540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5181600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Artisan’s Mess Deck</a:t>
            </a:r>
          </a:p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029540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was transferred to the Royal Navy at the start of the war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" y="5257800"/>
            <a:ext cx="289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dirty="0" smtClean="0"/>
              <a:t>Prime Minister 1939-41</a:t>
            </a:r>
          </a:p>
          <a:p>
            <a:pPr algn="ctr"/>
            <a:r>
              <a:rPr lang="en-US" dirty="0" smtClean="0"/>
              <a:t>Declaration of War</a:t>
            </a:r>
          </a:p>
          <a:p>
            <a:pPr algn="ctr"/>
            <a:r>
              <a:rPr lang="en-US" sz="1200" dirty="0" smtClean="0"/>
              <a:t>National Library of Australia, </a:t>
            </a:r>
            <a:r>
              <a:rPr lang="en-US" sz="1200" dirty="0" smtClean="0"/>
              <a:t>136636422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5257800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Alexander </a:t>
            </a:r>
            <a:r>
              <a:rPr lang="en-US" dirty="0" err="1" smtClean="0"/>
              <a:t>Hore</a:t>
            </a:r>
            <a:r>
              <a:rPr lang="en-US" dirty="0" smtClean="0"/>
              <a:t>-Ruthven</a:t>
            </a:r>
          </a:p>
          <a:p>
            <a:pPr algn="ctr"/>
            <a:r>
              <a:rPr lang="en-US" dirty="0" smtClean="0"/>
              <a:t>1st Earl of Gowrie</a:t>
            </a:r>
          </a:p>
          <a:p>
            <a:pPr algn="ctr"/>
            <a:r>
              <a:rPr lang="en-US" dirty="0" smtClean="0"/>
              <a:t>Governor General</a:t>
            </a:r>
          </a:p>
          <a:p>
            <a:r>
              <a:rPr lang="en-US" sz="1200" dirty="0" smtClean="0"/>
              <a:t>Australian War Memorial Collection, </a:t>
            </a:r>
            <a:r>
              <a:rPr lang="en-US" sz="1200" dirty="0" smtClean="0"/>
              <a:t>P01307.001</a:t>
            </a:r>
            <a:endParaRPr lang="en-US" sz="1200" dirty="0"/>
          </a:p>
        </p:txBody>
      </p:sp>
      <p:pic>
        <p:nvPicPr>
          <p:cNvPr id="8" name="Picture 7" descr="Lord Gowr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636" y="1676400"/>
            <a:ext cx="2638663" cy="3597176"/>
          </a:xfrm>
          <a:prstGeom prst="rect">
            <a:avLst/>
          </a:prstGeom>
        </p:spPr>
      </p:pic>
      <p:pic>
        <p:nvPicPr>
          <p:cNvPr id="9" name="Picture 8" descr="Robert Menzies Declaration of W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63492"/>
            <a:ext cx="2682319" cy="3594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Admiralty ordered </a:t>
            </a:r>
            <a:br>
              <a:rPr lang="en-US" dirty="0" smtClean="0"/>
            </a:br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to West Africa in 1940</a:t>
            </a:r>
            <a:endParaRPr lang="en-US" dirty="0"/>
          </a:p>
        </p:txBody>
      </p:sp>
      <p:pic>
        <p:nvPicPr>
          <p:cNvPr id="5" name="Picture 4" descr="Dak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20" y="1688464"/>
            <a:ext cx="4426288" cy="3821272"/>
          </a:xfrm>
          <a:prstGeom prst="rect">
            <a:avLst/>
          </a:prstGeom>
        </p:spPr>
      </p:pic>
      <p:pic>
        <p:nvPicPr>
          <p:cNvPr id="7" name="Picture 6" descr="Captured Vichy Frencg Cruiser, Gloi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090" y="2133600"/>
            <a:ext cx="3729315" cy="28727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5400" y="5547051"/>
            <a:ext cx="3775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Dakar Operation, </a:t>
            </a:r>
          </a:p>
          <a:p>
            <a:pPr algn="ctr"/>
            <a:r>
              <a:rPr lang="en-US" dirty="0" smtClean="0"/>
              <a:t>August-September 1940</a:t>
            </a:r>
          </a:p>
          <a:p>
            <a:pPr algn="ctr"/>
            <a:r>
              <a:rPr lang="en-US" sz="1200" dirty="0" smtClean="0"/>
              <a:t>The Map Archive, </a:t>
            </a:r>
            <a:r>
              <a:rPr lang="en-US" sz="1200" dirty="0" smtClean="0"/>
              <a:t>Ax00277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1090" y="5029200"/>
            <a:ext cx="3729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escorts the Vichy French cruiser </a:t>
            </a:r>
            <a:r>
              <a:rPr lang="en-US" dirty="0" err="1" smtClean="0"/>
              <a:t>Gloire</a:t>
            </a:r>
            <a:endParaRPr lang="en-US" dirty="0" smtClean="0"/>
          </a:p>
          <a:p>
            <a:pPr algn="ctr"/>
            <a:r>
              <a:rPr lang="en-US" dirty="0" smtClean="0"/>
              <a:t> to Casablanca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305255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story starts in </a:t>
            </a:r>
            <a:r>
              <a:rPr lang="en-US" dirty="0" err="1" smtClean="0"/>
              <a:t>Bellerive</a:t>
            </a:r>
            <a:endParaRPr lang="en-US" dirty="0"/>
          </a:p>
        </p:txBody>
      </p:sp>
      <p:pic>
        <p:nvPicPr>
          <p:cNvPr id="4" name="Content Placeholder 3" descr="Bellerive 1920s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0358" b="-10358"/>
          <a:stretch>
            <a:fillRect/>
          </a:stretch>
        </p:blipFill>
        <p:spPr>
          <a:xfrm>
            <a:off x="457200" y="1371600"/>
            <a:ext cx="8137301" cy="4475202"/>
          </a:xfrm>
        </p:spPr>
      </p:pic>
      <p:sp>
        <p:nvSpPr>
          <p:cNvPr id="5" name="TextBox 4"/>
          <p:cNvSpPr txBox="1"/>
          <p:nvPr/>
        </p:nvSpPr>
        <p:spPr>
          <a:xfrm>
            <a:off x="2396545" y="5923002"/>
            <a:ext cx="41566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Bellerive</a:t>
            </a:r>
            <a:r>
              <a:rPr lang="en-US" dirty="0" smtClean="0"/>
              <a:t>, 1930</a:t>
            </a:r>
          </a:p>
          <a:p>
            <a:pPr algn="ctr"/>
            <a:r>
              <a:rPr lang="en-US" sz="1200" dirty="0" smtClean="0"/>
              <a:t>Libraries Tasmania, Richard C Harvey, NS1029/1/</a:t>
            </a:r>
            <a:r>
              <a:rPr lang="en-US" sz="1200" dirty="0" smtClean="0"/>
              <a:t>10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i="1" dirty="0" smtClean="0"/>
              <a:t> </a:t>
            </a:r>
            <a:r>
              <a:rPr lang="en-US" dirty="0" smtClean="0"/>
              <a:t>then patrolled </a:t>
            </a:r>
            <a:br>
              <a:rPr lang="en-US" dirty="0" smtClean="0"/>
            </a:br>
            <a:r>
              <a:rPr lang="en-US" dirty="0" smtClean="0"/>
              <a:t>the Atlantic in 1941</a:t>
            </a:r>
            <a:endParaRPr lang="en-US" dirty="0"/>
          </a:p>
        </p:txBody>
      </p:sp>
      <p:pic>
        <p:nvPicPr>
          <p:cNvPr id="4" name="Picture 3" descr="The Blit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600" y="1600200"/>
            <a:ext cx="2809800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50507"/>
            <a:ext cx="3124747" cy="4216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867400"/>
            <a:ext cx="3775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Blitz September 1940-May 1941</a:t>
            </a:r>
          </a:p>
          <a:p>
            <a:pPr algn="ctr"/>
            <a:r>
              <a:rPr lang="en-US" sz="1200" dirty="0" smtClean="0"/>
              <a:t>The Map Archive, </a:t>
            </a:r>
            <a:r>
              <a:rPr lang="en-US" sz="1200" dirty="0" smtClean="0"/>
              <a:t>Ax00843</a:t>
            </a:r>
            <a:endParaRPr lang="en-US" sz="12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648200" y="5867400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Jack Riley UK pass photo</a:t>
            </a:r>
          </a:p>
          <a:p>
            <a:pPr algn="ctr"/>
            <a:r>
              <a:rPr lang="en-US" sz="1200" dirty="0" smtClean="0"/>
              <a:t>Carol Woods </a:t>
            </a:r>
            <a:r>
              <a:rPr lang="en-US" sz="1200" dirty="0" smtClean="0"/>
              <a:t>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Japanese advance forced </a:t>
            </a:r>
            <a:br>
              <a:rPr lang="en-US" dirty="0" smtClean="0"/>
            </a:br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home in 1942 </a:t>
            </a:r>
            <a:endParaRPr lang="en-US" dirty="0"/>
          </a:p>
        </p:txBody>
      </p:sp>
      <p:pic>
        <p:nvPicPr>
          <p:cNvPr id="5" name="Picture 4" descr="Japanese Advan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440350"/>
            <a:ext cx="5208757" cy="3274650"/>
          </a:xfrm>
          <a:prstGeom prst="rect">
            <a:avLst/>
          </a:prstGeom>
        </p:spPr>
      </p:pic>
      <p:pic>
        <p:nvPicPr>
          <p:cNvPr id="6" name="Picture 5" descr="HMAS Australia entering Sydney Harbo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895600"/>
            <a:ext cx="2921000" cy="233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1110" y="5715000"/>
            <a:ext cx="37756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Attack in the Coral Sea, 1942</a:t>
            </a:r>
          </a:p>
          <a:p>
            <a:pPr algn="ctr"/>
            <a:r>
              <a:rPr lang="en-US" sz="1200" dirty="0" smtClean="0"/>
              <a:t>The Map Archive, </a:t>
            </a:r>
            <a:r>
              <a:rPr lang="en-US" sz="1200" dirty="0" smtClean="0"/>
              <a:t>Ax00314</a:t>
            </a:r>
            <a:endParaRPr lang="en-US" sz="1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638800" y="52578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enters </a:t>
            </a:r>
          </a:p>
          <a:p>
            <a:pPr algn="ctr"/>
            <a:r>
              <a:rPr lang="en-US" dirty="0" smtClean="0"/>
              <a:t>Sydney </a:t>
            </a:r>
            <a:r>
              <a:rPr lang="en-US" dirty="0" err="1" smtClean="0"/>
              <a:t>Harbour</a:t>
            </a:r>
            <a:endParaRPr lang="en-US" dirty="0" smtClean="0"/>
          </a:p>
          <a:p>
            <a:pPr algn="ctr"/>
            <a:r>
              <a:rPr lang="en-US" sz="1200" dirty="0" smtClean="0"/>
              <a:t>Australian War Memorial</a:t>
            </a:r>
          </a:p>
          <a:p>
            <a:pPr algn="ctr"/>
            <a:r>
              <a:rPr lang="en-US" sz="1200" dirty="0" smtClean="0"/>
              <a:t>Naval Historical Collection, </a:t>
            </a:r>
            <a:r>
              <a:rPr lang="en-US" sz="1200" dirty="0" smtClean="0"/>
              <a:t>P00444.127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Jack </a:t>
            </a:r>
            <a:r>
              <a:rPr lang="en-US" dirty="0" smtClean="0"/>
              <a:t>Riley went home on sick </a:t>
            </a:r>
            <a:r>
              <a:rPr lang="en-US" dirty="0" smtClean="0"/>
              <a:t>leave and Ron Gordon’s brother was MIA</a:t>
            </a:r>
            <a:endParaRPr lang="en-US" dirty="0"/>
          </a:p>
        </p:txBody>
      </p:sp>
      <p:pic>
        <p:nvPicPr>
          <p:cNvPr id="5" name="Picture 4" descr="Frank Gordon (second from the left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309" y="1905000"/>
            <a:ext cx="4314291" cy="3200400"/>
          </a:xfrm>
          <a:prstGeom prst="rect">
            <a:avLst/>
          </a:prstGeom>
        </p:spPr>
      </p:pic>
      <p:pic>
        <p:nvPicPr>
          <p:cNvPr id="8" name="Picture 7" descr="Family portrait of brother and sister - Jack and Judi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0" y="1905000"/>
            <a:ext cx="21388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6309" y="5105400"/>
            <a:ext cx="431429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Frank Gordon (second from left) joined the Fleet Air Arm and was</a:t>
            </a:r>
            <a:r>
              <a:rPr lang="en-US" dirty="0" smtClean="0"/>
              <a:t> </a:t>
            </a:r>
            <a:r>
              <a:rPr lang="en-US" dirty="0" smtClean="0"/>
              <a:t>missing in action </a:t>
            </a:r>
            <a:r>
              <a:rPr lang="en-US" dirty="0" smtClean="0"/>
              <a:t>from </a:t>
            </a:r>
            <a:r>
              <a:rPr lang="en-US" dirty="0" smtClean="0"/>
              <a:t>HMS </a:t>
            </a:r>
            <a:r>
              <a:rPr lang="en-US" i="1" dirty="0" smtClean="0"/>
              <a:t>Victorious</a:t>
            </a:r>
            <a:r>
              <a:rPr lang="en-US" dirty="0" smtClean="0"/>
              <a:t> while searching for the German battleship, Tirpitz</a:t>
            </a:r>
          </a:p>
          <a:p>
            <a:pPr algn="ctr"/>
            <a:r>
              <a:rPr lang="en-US" sz="1200" dirty="0" smtClean="0"/>
              <a:t>Giles Yates Collection, </a:t>
            </a:r>
            <a:r>
              <a:rPr lang="en-US" sz="1200" dirty="0" err="1" smtClean="0"/>
              <a:t>ancestry.com.au</a:t>
            </a:r>
            <a:endParaRPr lang="en-US" sz="12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5257800"/>
            <a:ext cx="24304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Jack and Judith Riley while on sick leave in </a:t>
            </a:r>
            <a:r>
              <a:rPr lang="en-US" dirty="0" err="1" smtClean="0"/>
              <a:t>Bellerive</a:t>
            </a:r>
            <a:r>
              <a:rPr lang="en-US" dirty="0" smtClean="0"/>
              <a:t> in 1942</a:t>
            </a:r>
          </a:p>
          <a:p>
            <a:pPr algn="ctr"/>
            <a:r>
              <a:rPr lang="en-US" sz="1200" dirty="0" smtClean="0"/>
              <a:t>Carol Woods </a:t>
            </a:r>
            <a:r>
              <a:rPr lang="en-US" sz="1200" dirty="0" smtClean="0"/>
              <a:t>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led Taskforce 44 </a:t>
            </a:r>
            <a:br>
              <a:rPr lang="en-US" dirty="0" smtClean="0"/>
            </a:br>
            <a:r>
              <a:rPr lang="en-US" dirty="0" smtClean="0"/>
              <a:t>into the Coral Sea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32760"/>
            <a:ext cx="3657600" cy="2672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450971"/>
            <a:ext cx="4058796" cy="25782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105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with Taskforce 44 into the Coral Sea, 1942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P02497.004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419600" y="5029200"/>
            <a:ext cx="4058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Seaman at 2</a:t>
            </a:r>
            <a:r>
              <a:rPr lang="en-US" baseline="30000" dirty="0" smtClean="0"/>
              <a:t>nd</a:t>
            </a:r>
            <a:r>
              <a:rPr lang="en-US" dirty="0" smtClean="0"/>
              <a:t> degree readiness on HMAS </a:t>
            </a:r>
            <a:r>
              <a:rPr lang="en-US" i="1" dirty="0" smtClean="0"/>
              <a:t>Australia</a:t>
            </a:r>
            <a:r>
              <a:rPr lang="en-US" dirty="0" smtClean="0"/>
              <a:t> in the Coral Sea, 1942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305217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night of the attack on Jack Riley</a:t>
            </a:r>
            <a:br>
              <a:rPr lang="en-US" dirty="0" smtClean="0"/>
            </a:br>
            <a:r>
              <a:rPr lang="en-US" dirty="0" smtClean="0"/>
              <a:t>Thursday, 12 March 1942</a:t>
            </a:r>
            <a:endParaRPr lang="en-US" dirty="0"/>
          </a:p>
        </p:txBody>
      </p:sp>
      <p:pic>
        <p:nvPicPr>
          <p:cNvPr id="6" name="Picture 5" descr="Farncomb at his des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120293"/>
            <a:ext cx="3124200" cy="33661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1" y="5486400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Captain Harold </a:t>
            </a:r>
            <a:r>
              <a:rPr lang="en-US" dirty="0" err="1" smtClean="0"/>
              <a:t>Farncomb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 his day cabin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112187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191000" y="5486400"/>
            <a:ext cx="44323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Wireless Room on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029556</a:t>
            </a:r>
            <a:endParaRPr lang="en-US" sz="1200" dirty="0"/>
          </a:p>
        </p:txBody>
      </p:sp>
      <p:pic>
        <p:nvPicPr>
          <p:cNvPr id="7" name="Picture 6" descr="HMAS Australia wireless ro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120293"/>
            <a:ext cx="4276530" cy="3334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Malcolm </a:t>
            </a:r>
            <a:r>
              <a:rPr lang="en-US" dirty="0" err="1" smtClean="0"/>
              <a:t>Stening</a:t>
            </a:r>
            <a:r>
              <a:rPr lang="en-US" dirty="0" smtClean="0"/>
              <a:t> strives to save </a:t>
            </a:r>
            <a:br>
              <a:rPr lang="en-US" dirty="0" smtClean="0"/>
            </a:br>
            <a:r>
              <a:rPr lang="en-US" dirty="0" smtClean="0"/>
              <a:t>Riley Jack on Friday, 13 March 1942</a:t>
            </a:r>
            <a:endParaRPr lang="en-US" dirty="0"/>
          </a:p>
        </p:txBody>
      </p:sp>
      <p:pic>
        <p:nvPicPr>
          <p:cNvPr id="7" name="Picture 6" descr="Malcolm Stenin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932" y="1587500"/>
            <a:ext cx="2548467" cy="3822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744" y="5334000"/>
            <a:ext cx="3965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Operating table in the sick bay</a:t>
            </a:r>
            <a:endParaRPr lang="en-US" i="1" dirty="0" smtClean="0"/>
          </a:p>
          <a:p>
            <a:pPr algn="ctr"/>
            <a:r>
              <a:rPr lang="en-US" sz="1200" dirty="0" smtClean="0"/>
              <a:t>Australian war Memorial Collection</a:t>
            </a:r>
            <a:r>
              <a:rPr lang="en-US" i="1" dirty="0" smtClean="0"/>
              <a:t>, </a:t>
            </a:r>
            <a:r>
              <a:rPr lang="en-US" sz="1200" dirty="0" smtClean="0"/>
              <a:t>125057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985932" y="5410200"/>
            <a:ext cx="2548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Surgeon Lieutenant, Malcolm </a:t>
            </a:r>
            <a:r>
              <a:rPr lang="en-US" dirty="0" err="1" smtClean="0">
                <a:solidFill>
                  <a:srgbClr val="000000"/>
                </a:solidFill>
              </a:rPr>
              <a:t>Stening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Obituary, Sydney Morning Herald, 9 March 2015, Rod </a:t>
            </a:r>
            <a:r>
              <a:rPr lang="en-US" sz="1200" dirty="0" smtClean="0">
                <a:solidFill>
                  <a:srgbClr val="000000"/>
                </a:solidFill>
              </a:rPr>
              <a:t>Lyons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9" name="Picture 8" descr="Cruiser operating table and sick ba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565315"/>
            <a:ext cx="4849872" cy="3781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Jack Riley’s burial at sea</a:t>
            </a:r>
            <a:br>
              <a:rPr lang="en-US" dirty="0" smtClean="0"/>
            </a:br>
            <a:r>
              <a:rPr lang="en-US" dirty="0" smtClean="0"/>
              <a:t>Saturday, 14 March 1942</a:t>
            </a:r>
            <a:endParaRPr lang="en-US" dirty="0"/>
          </a:p>
        </p:txBody>
      </p:sp>
      <p:pic>
        <p:nvPicPr>
          <p:cNvPr id="5" name="Picture 4" descr="Burial at Sea of Jack Rile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63993"/>
            <a:ext cx="6153368" cy="37748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5638800"/>
            <a:ext cx="6153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Burial at sea of Jack Riley, 17:00, 14 March 1942</a:t>
            </a:r>
          </a:p>
          <a:p>
            <a:pPr algn="ctr"/>
            <a:r>
              <a:rPr lang="en-US" sz="1200" dirty="0" smtClean="0"/>
              <a:t>Photograph sent to Blanche Riley by Anglican Reverend Frank Oliver, Carol Woods </a:t>
            </a:r>
            <a:r>
              <a:rPr lang="en-US" sz="1200" dirty="0" smtClean="0"/>
              <a:t>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‘Third degree’ investigation finds a </a:t>
            </a:r>
            <a:br>
              <a:rPr lang="en-US" dirty="0" smtClean="0"/>
            </a:br>
            <a:r>
              <a:rPr lang="en-US" dirty="0" smtClean="0"/>
              <a:t>‘nest of immorality’ on HMAS </a:t>
            </a:r>
            <a:r>
              <a:rPr lang="en-US" i="1" dirty="0" smtClean="0"/>
              <a:t>Australia</a:t>
            </a:r>
            <a:endParaRPr lang="en-US" i="1" dirty="0"/>
          </a:p>
        </p:txBody>
      </p:sp>
      <p:pic>
        <p:nvPicPr>
          <p:cNvPr id="4" name="Picture 3" descr="Commander John 'Black Jack' Armstro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1905000"/>
            <a:ext cx="3886199" cy="3042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816100"/>
            <a:ext cx="2390014" cy="31310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4953000"/>
            <a:ext cx="4114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Commander John ‘Black Jack’ Armstrong, Executive Officer of HMAS </a:t>
            </a:r>
            <a:r>
              <a:rPr lang="en-US" i="1" dirty="0" smtClean="0"/>
              <a:t>Australia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(on left) who undertook the </a:t>
            </a:r>
          </a:p>
          <a:p>
            <a:pPr algn="ctr"/>
            <a:r>
              <a:rPr lang="en-US" dirty="0" smtClean="0"/>
              <a:t>murder investigation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P03703.007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105400" y="495300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Rear Admiral John ‘Jack’ </a:t>
            </a:r>
            <a:r>
              <a:rPr lang="en-US" dirty="0" err="1" smtClean="0"/>
              <a:t>Crace</a:t>
            </a:r>
            <a:r>
              <a:rPr lang="en-US" dirty="0" smtClean="0"/>
              <a:t>, Squadron Commander on HMAS </a:t>
            </a:r>
            <a:r>
              <a:rPr lang="en-US" i="1" dirty="0" smtClean="0"/>
              <a:t>Australia</a:t>
            </a:r>
          </a:p>
          <a:p>
            <a:pPr algn="ctr"/>
            <a:r>
              <a:rPr lang="en-US" sz="1200" dirty="0" smtClean="0"/>
              <a:t>Australian War Memorial, </a:t>
            </a:r>
            <a:r>
              <a:rPr lang="en-US" sz="1200" dirty="0" smtClean="0"/>
              <a:t>305285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ACNB in Melbourne are advised </a:t>
            </a:r>
            <a:br>
              <a:rPr lang="en-US" dirty="0" smtClean="0"/>
            </a:br>
            <a:r>
              <a:rPr lang="en-US" dirty="0" smtClean="0"/>
              <a:t>of the murder &amp; approve court martial </a:t>
            </a:r>
            <a:endParaRPr lang="en-US" dirty="0"/>
          </a:p>
        </p:txBody>
      </p:sp>
      <p:pic>
        <p:nvPicPr>
          <p:cNvPr id="4" name="Picture 3" descr="ACN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286000"/>
            <a:ext cx="3835399" cy="2990413"/>
          </a:xfrm>
          <a:prstGeom prst="rect">
            <a:avLst/>
          </a:prstGeom>
        </p:spPr>
      </p:pic>
      <p:pic>
        <p:nvPicPr>
          <p:cNvPr id="6" name="Picture 5" descr="George Macand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445" y="2209800"/>
            <a:ext cx="2219355" cy="3088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257800"/>
            <a:ext cx="27928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George </a:t>
            </a:r>
            <a:r>
              <a:rPr lang="en-US" dirty="0" err="1" smtClean="0"/>
              <a:t>Macandie</a:t>
            </a:r>
            <a:endParaRPr lang="en-US" dirty="0" smtClean="0"/>
          </a:p>
          <a:p>
            <a:pPr algn="ctr"/>
            <a:r>
              <a:rPr lang="en-US" dirty="0" smtClean="0"/>
              <a:t>Secretary to the </a:t>
            </a:r>
          </a:p>
          <a:p>
            <a:pPr algn="ctr"/>
            <a:r>
              <a:rPr lang="en-US" dirty="0" smtClean="0"/>
              <a:t>Naval Board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107010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6200" y="5257800"/>
            <a:ext cx="449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Australian Commonwealth Naval Board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128093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Trevor </a:t>
            </a:r>
            <a:r>
              <a:rPr lang="en-US" dirty="0" err="1" smtClean="0"/>
              <a:t>Rapke</a:t>
            </a:r>
            <a:r>
              <a:rPr lang="en-US" dirty="0" smtClean="0"/>
              <a:t> ordered from Darwin to </a:t>
            </a:r>
            <a:r>
              <a:rPr lang="en-US" dirty="0" err="1" smtClean="0"/>
              <a:t>Noumea</a:t>
            </a:r>
            <a:r>
              <a:rPr lang="en-US" dirty="0" smtClean="0"/>
              <a:t> to defend Gordon and Elias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798" y="2743200"/>
            <a:ext cx="3446451" cy="2241550"/>
          </a:xfrm>
          <a:prstGeom prst="rect">
            <a:avLst/>
          </a:prstGeom>
        </p:spPr>
      </p:pic>
      <p:pic>
        <p:nvPicPr>
          <p:cNvPr id="7" name="Content Placeholder 6" descr="Lieutenant Trevor Rapk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4089" r="-84089"/>
          <a:stretch>
            <a:fillRect/>
          </a:stretch>
        </p:blipFill>
        <p:spPr>
          <a:xfrm>
            <a:off x="-685800" y="1981199"/>
            <a:ext cx="7066315" cy="3886201"/>
          </a:xfrm>
        </p:spPr>
      </p:pic>
      <p:sp>
        <p:nvSpPr>
          <p:cNvPr id="6" name="TextBox 5"/>
          <p:cNvSpPr txBox="1"/>
          <p:nvPr/>
        </p:nvSpPr>
        <p:spPr>
          <a:xfrm>
            <a:off x="1066800" y="5867400"/>
            <a:ext cx="350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Paymaster Lieutenant, Trevor </a:t>
            </a:r>
            <a:r>
              <a:rPr lang="en-US" dirty="0" err="1" smtClean="0"/>
              <a:t>Rapke</a:t>
            </a:r>
            <a:endParaRPr lang="en-US" dirty="0" smtClean="0"/>
          </a:p>
          <a:p>
            <a:pPr algn="ctr"/>
            <a:r>
              <a:rPr lang="en-US" sz="1200" dirty="0" smtClean="0"/>
              <a:t>Jeremy </a:t>
            </a:r>
            <a:r>
              <a:rPr lang="en-US" sz="1200" dirty="0" err="1" smtClean="0"/>
              <a:t>Rapke</a:t>
            </a:r>
            <a:r>
              <a:rPr lang="en-US" sz="1200" dirty="0" smtClean="0"/>
              <a:t> Collection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157798" y="4953000"/>
            <a:ext cx="34464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err="1" smtClean="0"/>
              <a:t>Merkur</a:t>
            </a:r>
            <a:endParaRPr lang="en-US" i="1" dirty="0" smtClean="0"/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301049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Riley’s</a:t>
            </a:r>
            <a:r>
              <a:rPr lang="en-US" dirty="0" smtClean="0"/>
              <a:t> lived at 3 Douglas Street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Victor &amp; Blanche Riley at Beller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22330"/>
            <a:ext cx="2391347" cy="4168292"/>
          </a:xfrm>
          <a:prstGeom prst="rect">
            <a:avLst/>
          </a:prstGeom>
        </p:spPr>
      </p:pic>
      <p:pic>
        <p:nvPicPr>
          <p:cNvPr id="5" name="Picture 4" descr="Jack and Judith dressed for Sunday chur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222330"/>
            <a:ext cx="2614760" cy="42640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0932" y="5618202"/>
            <a:ext cx="2242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Jack &amp; Judith Riley</a:t>
            </a:r>
          </a:p>
          <a:p>
            <a:pPr algn="ctr"/>
            <a:r>
              <a:rPr lang="en-US" sz="1200" dirty="0" smtClean="0"/>
              <a:t>Carol Woods </a:t>
            </a:r>
            <a:r>
              <a:rPr lang="en-US" sz="1200" dirty="0" smtClean="0"/>
              <a:t>Collection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676400" y="5618202"/>
            <a:ext cx="2242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Victor &amp; Blanche Riley</a:t>
            </a:r>
          </a:p>
          <a:p>
            <a:pPr algn="ctr"/>
            <a:r>
              <a:rPr lang="en-US" sz="1200" dirty="0" smtClean="0"/>
              <a:t>Carol Woods </a:t>
            </a:r>
            <a:r>
              <a:rPr lang="en-US" sz="1200" dirty="0" smtClean="0"/>
              <a:t>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Court Martial verdict:</a:t>
            </a:r>
            <a:br>
              <a:rPr lang="en-US" dirty="0" smtClean="0"/>
            </a:br>
            <a:r>
              <a:rPr lang="en-US" dirty="0" smtClean="0"/>
              <a:t>the death penalty for Gordon and Elias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2425005"/>
            <a:ext cx="3446002" cy="2667000"/>
          </a:xfrm>
          <a:prstGeom prst="rect">
            <a:avLst/>
          </a:prstGeom>
        </p:spPr>
      </p:pic>
      <p:pic>
        <p:nvPicPr>
          <p:cNvPr id="8" name="Picture 7" descr="Bevan_RH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586" y="1676400"/>
            <a:ext cx="2382814" cy="3492500"/>
          </a:xfrm>
          <a:prstGeom prst="rect">
            <a:avLst/>
          </a:prstGeom>
        </p:spPr>
      </p:pic>
      <p:pic>
        <p:nvPicPr>
          <p:cNvPr id="9" name="Picture 8" descr="Captain Harold Farncom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676400"/>
            <a:ext cx="2670108" cy="349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492" y="5212140"/>
            <a:ext cx="26701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Captain Harold </a:t>
            </a:r>
            <a:r>
              <a:rPr lang="en-US" dirty="0" err="1" smtClean="0"/>
              <a:t>Farncomb</a:t>
            </a:r>
            <a:r>
              <a:rPr lang="en-US" dirty="0" smtClean="0"/>
              <a:t>, acted as prosecutor during the Court Martial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305443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32586" y="5181600"/>
            <a:ext cx="238281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Royal Navy Captain </a:t>
            </a:r>
          </a:p>
          <a:p>
            <a:pPr algn="ctr"/>
            <a:r>
              <a:rPr lang="en-US" dirty="0" smtClean="0"/>
              <a:t>Robert Bevan of HMNZS </a:t>
            </a:r>
            <a:r>
              <a:rPr lang="en-US" i="1" dirty="0" smtClean="0"/>
              <a:t>Leander</a:t>
            </a:r>
            <a:r>
              <a:rPr lang="en-US" dirty="0" smtClean="0"/>
              <a:t>, served as President of the Court Martial panel</a:t>
            </a:r>
          </a:p>
          <a:p>
            <a:pPr algn="ctr"/>
            <a:r>
              <a:rPr lang="en-US" sz="1200" dirty="0" err="1" smtClean="0"/>
              <a:t>Unithistories.com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5105400"/>
            <a:ext cx="34460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Paymaster Commander, Patrick Perry, secretary to Rear Admiral </a:t>
            </a:r>
            <a:r>
              <a:rPr lang="en-US" dirty="0" err="1" smtClean="0"/>
              <a:t>Crace</a:t>
            </a:r>
            <a:r>
              <a:rPr lang="en-US" dirty="0" smtClean="0"/>
              <a:t>, was appointed Deputy Judge Advocate to advise the Panel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017727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Gordon and Riley return to Australia and are held in Long Bay Penitentiary</a:t>
            </a:r>
            <a:endParaRPr lang="en-US" dirty="0"/>
          </a:p>
        </p:txBody>
      </p:sp>
      <p:pic>
        <p:nvPicPr>
          <p:cNvPr id="9" name="Picture 8" descr="Long Bay Penitentia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537" y="1981200"/>
            <a:ext cx="4640063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257800"/>
            <a:ext cx="4640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Long Bay Penitentiary</a:t>
            </a:r>
          </a:p>
          <a:p>
            <a:pPr algn="ctr"/>
            <a:r>
              <a:rPr lang="en-US" sz="1200" dirty="0" err="1" smtClean="0"/>
              <a:t>Wikipedia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err="1" smtClean="0"/>
              <a:t>Randwick</a:t>
            </a:r>
            <a:r>
              <a:rPr lang="en-US" sz="1200" dirty="0" smtClean="0"/>
              <a:t> Library Local Studies Collection, H00/</a:t>
            </a:r>
            <a:r>
              <a:rPr lang="en-US" sz="1200" dirty="0" smtClean="0"/>
              <a:t>H00030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Navy Minister, Norman </a:t>
            </a:r>
            <a:r>
              <a:rPr lang="en-US" dirty="0" err="1" smtClean="0"/>
              <a:t>Makin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stays the death penalty</a:t>
            </a:r>
            <a:endParaRPr lang="en-US" dirty="0"/>
          </a:p>
        </p:txBody>
      </p:sp>
      <p:pic>
        <p:nvPicPr>
          <p:cNvPr id="4" name="Picture 3" descr="Makin &amp; Sir Guy Roy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76401"/>
            <a:ext cx="5181600" cy="4015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6388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Navy Minister, Norman </a:t>
            </a:r>
            <a:r>
              <a:rPr lang="en-US" dirty="0" err="1" smtClean="0"/>
              <a:t>Makin</a:t>
            </a:r>
            <a:r>
              <a:rPr lang="en-US" dirty="0" smtClean="0"/>
              <a:t>, 1941-46, and Vice-Admiral Sir Guy </a:t>
            </a:r>
            <a:r>
              <a:rPr lang="en-US" dirty="0" err="1" smtClean="0"/>
              <a:t>Royle</a:t>
            </a:r>
            <a:r>
              <a:rPr lang="en-US" dirty="0" smtClean="0"/>
              <a:t>, Chief of Australian Naval Staff, 1941-45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011636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Labor Government was under pressure to ban capital punishment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076" y="1640415"/>
            <a:ext cx="3173923" cy="4074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4200" y="5715000"/>
            <a:ext cx="358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HPRL flyer sent to Norman </a:t>
            </a:r>
            <a:r>
              <a:rPr lang="en-US" dirty="0" err="1" smtClean="0"/>
              <a:t>Makin</a:t>
            </a:r>
            <a:r>
              <a:rPr lang="en-US" dirty="0" smtClean="0"/>
              <a:t> </a:t>
            </a:r>
          </a:p>
          <a:p>
            <a:pPr algn="ctr"/>
            <a:r>
              <a:rPr lang="en-US" sz="1200" dirty="0" smtClean="0"/>
              <a:t>NAA: MT1214/1, 445/201/</a:t>
            </a:r>
            <a:r>
              <a:rPr lang="en-US" sz="1200" dirty="0" smtClean="0"/>
              <a:t>230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Legal experts came to the aid</a:t>
            </a:r>
            <a:br>
              <a:rPr lang="en-US" dirty="0" smtClean="0"/>
            </a:br>
            <a:r>
              <a:rPr lang="en-US" dirty="0" smtClean="0"/>
              <a:t>of Ron Gordon and Ted Elias</a:t>
            </a:r>
            <a:endParaRPr lang="en-US" dirty="0"/>
          </a:p>
        </p:txBody>
      </p:sp>
      <p:pic>
        <p:nvPicPr>
          <p:cNvPr id="4" name="Picture 3" descr="Frank Lou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68" y="1600200"/>
            <a:ext cx="1177493" cy="3505200"/>
          </a:xfrm>
          <a:prstGeom prst="rect">
            <a:avLst/>
          </a:prstGeom>
        </p:spPr>
      </p:pic>
      <p:pic>
        <p:nvPicPr>
          <p:cNvPr id="6" name="Picture 5" descr="David H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614" y="1600200"/>
            <a:ext cx="2249807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1054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 Frank </a:t>
            </a:r>
            <a:r>
              <a:rPr lang="en-US" dirty="0" err="1" smtClean="0"/>
              <a:t>Luoat</a:t>
            </a:r>
            <a:endParaRPr lang="en-US" dirty="0" smtClean="0"/>
          </a:p>
          <a:p>
            <a:pPr algn="ctr"/>
            <a:r>
              <a:rPr lang="en-US" dirty="0" smtClean="0"/>
              <a:t>President of the Constitutional Association of NSW</a:t>
            </a:r>
          </a:p>
          <a:p>
            <a:pPr algn="ctr"/>
            <a:r>
              <a:rPr lang="en-US" sz="1200" dirty="0" smtClean="0"/>
              <a:t>Trove: Sydney Morning Herald, Page 17, Thursday, 4 May </a:t>
            </a:r>
            <a:r>
              <a:rPr lang="en-US" sz="1200" dirty="0" smtClean="0"/>
              <a:t>1933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429578" y="5105400"/>
            <a:ext cx="28856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David Hall, former Attorney General of NSW </a:t>
            </a:r>
          </a:p>
          <a:p>
            <a:pPr algn="ctr"/>
            <a:r>
              <a:rPr lang="en-US" dirty="0" smtClean="0"/>
              <a:t>and Federal MP</a:t>
            </a:r>
          </a:p>
          <a:p>
            <a:pPr algn="ctr"/>
            <a:r>
              <a:rPr lang="en-US" sz="1200" dirty="0" smtClean="0"/>
              <a:t>National Library of Australia</a:t>
            </a:r>
          </a:p>
          <a:p>
            <a:pPr algn="ctr"/>
            <a:r>
              <a:rPr lang="en-US" sz="1200" dirty="0" smtClean="0"/>
              <a:t>T Humphrey &amp; Co., PIC/6459/13 LOC </a:t>
            </a:r>
            <a:r>
              <a:rPr lang="en-US" sz="1200" dirty="0" smtClean="0"/>
              <a:t>B221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High Court Appeal</a:t>
            </a:r>
            <a:br>
              <a:rPr lang="en-US" dirty="0" smtClean="0"/>
            </a:br>
            <a:r>
              <a:rPr lang="en-US" dirty="0" smtClean="0"/>
              <a:t>4 May 1942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Edward_McTiernan_19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1200"/>
            <a:ext cx="1852000" cy="2540508"/>
          </a:xfrm>
          <a:prstGeom prst="rect">
            <a:avLst/>
          </a:prstGeom>
        </p:spPr>
      </p:pic>
      <p:pic>
        <p:nvPicPr>
          <p:cNvPr id="5" name="Picture 4" descr="George_Ri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81200"/>
            <a:ext cx="2041480" cy="2540508"/>
          </a:xfrm>
          <a:prstGeom prst="rect">
            <a:avLst/>
          </a:prstGeom>
        </p:spPr>
      </p:pic>
      <p:pic>
        <p:nvPicPr>
          <p:cNvPr id="6" name="Picture 5" descr="Hayden_Stark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39" y="1981200"/>
            <a:ext cx="1916561" cy="2540508"/>
          </a:xfrm>
          <a:prstGeom prst="rect">
            <a:avLst/>
          </a:prstGeom>
        </p:spPr>
      </p:pic>
      <p:pic>
        <p:nvPicPr>
          <p:cNvPr id="7" name="Picture 6" descr="Dudley William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328" y="1981200"/>
            <a:ext cx="1431272" cy="2540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4495800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Edward </a:t>
            </a:r>
            <a:r>
              <a:rPr lang="en-US" dirty="0" err="1" smtClean="0"/>
              <a:t>McTiernan</a:t>
            </a:r>
            <a:endParaRPr lang="en-US" dirty="0" smtClean="0"/>
          </a:p>
          <a:p>
            <a:pPr algn="ctr"/>
            <a:r>
              <a:rPr lang="en-US" sz="1200" dirty="0" err="1" smtClean="0"/>
              <a:t>hcourt.gov.au</a:t>
            </a:r>
            <a:endParaRPr lang="en-US" sz="1200" dirty="0" smtClean="0"/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743200" y="4495800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Rich, PC, KCMG, KC</a:t>
            </a:r>
          </a:p>
          <a:p>
            <a:pPr algn="ctr"/>
            <a:r>
              <a:rPr lang="en-US" sz="1200" dirty="0" err="1" smtClean="0"/>
              <a:t>hcourt.gov.au</a:t>
            </a:r>
            <a:endParaRPr lang="en-US" sz="1200" dirty="0" smtClean="0"/>
          </a:p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477000" y="4495800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Sir Hayden Starke, KCMG</a:t>
            </a:r>
          </a:p>
          <a:p>
            <a:pPr algn="ctr"/>
            <a:r>
              <a:rPr lang="en-US" sz="1200" dirty="0" err="1" smtClean="0"/>
              <a:t>hcourt.gov.au</a:t>
            </a:r>
            <a:endParaRPr lang="en-US" sz="1200" dirty="0" smtClean="0"/>
          </a:p>
          <a:p>
            <a:pPr algn="ctr"/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4495800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Dudley </a:t>
            </a:r>
            <a:r>
              <a:rPr lang="en-US" dirty="0" smtClean="0"/>
              <a:t>Williams</a:t>
            </a:r>
          </a:p>
          <a:p>
            <a:pPr algn="ctr"/>
            <a:r>
              <a:rPr lang="en-US" sz="1200" dirty="0" err="1" smtClean="0"/>
              <a:t>hcourt.gov.au</a:t>
            </a:r>
            <a:endParaRPr lang="en-US" sz="1200" dirty="0" smtClean="0"/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Christina Byrnes starts her campaign to free Ted and Ron</a:t>
            </a:r>
            <a:endParaRPr lang="en-US" dirty="0"/>
          </a:p>
        </p:txBody>
      </p:sp>
      <p:pic>
        <p:nvPicPr>
          <p:cNvPr id="4" name="Picture 3" descr="Mervyn Finlay &amp; William McKell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676400"/>
            <a:ext cx="2743200" cy="360656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654" y="1600200"/>
            <a:ext cx="3941946" cy="368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5334000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Mrs</a:t>
            </a:r>
            <a:r>
              <a:rPr lang="en-US" dirty="0" smtClean="0"/>
              <a:t> Christina Byrnes, mother of Ted Elias</a:t>
            </a:r>
          </a:p>
          <a:p>
            <a:pPr algn="ctr"/>
            <a:r>
              <a:rPr lang="en-US" sz="1200" dirty="0" smtClean="0"/>
              <a:t>Trove: The Daily Telegraph, Page 2, Thursday, 23 July </a:t>
            </a:r>
            <a:r>
              <a:rPr lang="en-US" sz="1200" dirty="0" smtClean="0"/>
              <a:t>1942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334000"/>
            <a:ext cx="3962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Mervyn</a:t>
            </a:r>
            <a:r>
              <a:rPr lang="en-US" dirty="0" smtClean="0"/>
              <a:t> Finlay with magistrate and future NSW Premier and Governor General,  William </a:t>
            </a:r>
            <a:r>
              <a:rPr lang="en-US" dirty="0" err="1" smtClean="0"/>
              <a:t>McKell</a:t>
            </a:r>
            <a:endParaRPr lang="en-US" dirty="0" smtClean="0"/>
          </a:p>
          <a:p>
            <a:pPr algn="ctr"/>
            <a:r>
              <a:rPr lang="en-US" sz="1200" dirty="0" smtClean="0"/>
              <a:t>Fairfax Archives</a:t>
            </a:r>
          </a:p>
          <a:p>
            <a:pPr algn="ctr"/>
            <a:r>
              <a:rPr lang="en-US" sz="1200" dirty="0" smtClean="0"/>
              <a:t>National </a:t>
            </a:r>
            <a:r>
              <a:rPr lang="en-US" sz="1200" dirty="0" smtClean="0"/>
              <a:t>Library of Australia, </a:t>
            </a:r>
            <a:r>
              <a:rPr lang="en-US" sz="1200" dirty="0" smtClean="0"/>
              <a:t>157582036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Sonita</a:t>
            </a:r>
            <a:r>
              <a:rPr lang="en-US" dirty="0" smtClean="0"/>
              <a:t> Francis monitored by security services after supporting Ron Gordon</a:t>
            </a:r>
            <a:endParaRPr lang="en-US" dirty="0"/>
          </a:p>
        </p:txBody>
      </p:sp>
      <p:pic>
        <p:nvPicPr>
          <p:cNvPr id="4" name="Picture 3" descr="Sonita Franc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609344"/>
            <a:ext cx="2685288" cy="4207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5791200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Secret Service surveillance photograph</a:t>
            </a:r>
          </a:p>
          <a:p>
            <a:pPr algn="ctr"/>
            <a:r>
              <a:rPr lang="en-US" dirty="0" smtClean="0"/>
              <a:t>believed to be </a:t>
            </a:r>
            <a:r>
              <a:rPr lang="en-US" dirty="0" err="1" smtClean="0"/>
              <a:t>Sonita</a:t>
            </a:r>
            <a:r>
              <a:rPr lang="en-US" dirty="0" smtClean="0"/>
              <a:t> Francis and Christina Byrnes</a:t>
            </a:r>
          </a:p>
          <a:p>
            <a:pPr algn="ctr"/>
            <a:r>
              <a:rPr lang="en-US" sz="1200" dirty="0" smtClean="0"/>
              <a:t>National Archives of Australia: Doris May Francis</a:t>
            </a:r>
          </a:p>
          <a:p>
            <a:pPr algn="ctr"/>
            <a:r>
              <a:rPr lang="en-US" sz="1200" dirty="0" smtClean="0"/>
              <a:t>C123, 17421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orders his advisers </a:t>
            </a:r>
            <a:br>
              <a:rPr lang="en-US" dirty="0" smtClean="0"/>
            </a:br>
            <a:r>
              <a:rPr lang="en-US" dirty="0" smtClean="0"/>
              <a:t>to find a solution</a:t>
            </a:r>
            <a:endParaRPr lang="en-US" dirty="0"/>
          </a:p>
        </p:txBody>
      </p:sp>
      <p:pic>
        <p:nvPicPr>
          <p:cNvPr id="6" name="Picture 5" descr="George Knowle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91" y="1676400"/>
            <a:ext cx="2705609" cy="3733800"/>
          </a:xfrm>
          <a:prstGeom prst="rect">
            <a:avLst/>
          </a:prstGeom>
        </p:spPr>
      </p:pic>
      <p:pic>
        <p:nvPicPr>
          <p:cNvPr id="7" name="Picture 6" descr="Allan Dalziel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76400"/>
            <a:ext cx="3333140" cy="37322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5410200"/>
            <a:ext cx="3333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Allan </a:t>
            </a:r>
            <a:r>
              <a:rPr lang="en-US" dirty="0" err="1" smtClean="0"/>
              <a:t>Dalziel</a:t>
            </a:r>
            <a:r>
              <a:rPr lang="en-US" dirty="0" smtClean="0"/>
              <a:t> (on right), chief of staff to Bert </a:t>
            </a:r>
            <a:r>
              <a:rPr lang="en-US" dirty="0" err="1" smtClean="0"/>
              <a:t>Evatt</a:t>
            </a:r>
            <a:endParaRPr lang="en-US" dirty="0" smtClean="0"/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Fairfax Media Archives, </a:t>
            </a:r>
            <a:r>
              <a:rPr lang="en-US" sz="1200" dirty="0" smtClean="0">
                <a:solidFill>
                  <a:srgbClr val="000000"/>
                </a:solidFill>
              </a:rPr>
              <a:t>FXT107139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5391" y="5410200"/>
            <a:ext cx="27056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Shaw Knowles</a:t>
            </a:r>
          </a:p>
          <a:p>
            <a:pPr algn="ctr"/>
            <a:r>
              <a:rPr lang="en-US" dirty="0" smtClean="0"/>
              <a:t>Solicitor General, 1932-46</a:t>
            </a:r>
          </a:p>
          <a:p>
            <a:pPr algn="ctr"/>
            <a:r>
              <a:rPr lang="en-US" sz="1200" dirty="0" smtClean="0"/>
              <a:t>Office of the Parliamentary </a:t>
            </a:r>
            <a:r>
              <a:rPr lang="en-US" sz="1200" dirty="0" smtClean="0"/>
              <a:t>Counsel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diplomatic stand-off with Whitehall</a:t>
            </a:r>
            <a:endParaRPr lang="en-US" dirty="0"/>
          </a:p>
        </p:txBody>
      </p:sp>
      <p:pic>
        <p:nvPicPr>
          <p:cNvPr id="8" name="Picture 7" descr="Robert_Gascoyne-Cecil_19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371600"/>
            <a:ext cx="2786662" cy="396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5334000"/>
            <a:ext cx="4038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Gascoyne</a:t>
            </a:r>
            <a:r>
              <a:rPr lang="en-US" dirty="0" smtClean="0"/>
              <a:t>-Cecil, </a:t>
            </a:r>
          </a:p>
          <a:p>
            <a:pPr algn="ctr"/>
            <a:r>
              <a:rPr lang="en-US" dirty="0" smtClean="0"/>
              <a:t>Viscount </a:t>
            </a:r>
            <a:r>
              <a:rPr lang="en-US" dirty="0" err="1" smtClean="0"/>
              <a:t>Cranborne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Secretary of State for the Colonies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 </a:t>
            </a:r>
            <a:r>
              <a:rPr lang="en-US" sz="1200" dirty="0" err="1" smtClean="0"/>
              <a:t>Yousuf</a:t>
            </a:r>
            <a:r>
              <a:rPr lang="en-US" sz="1200" dirty="0" smtClean="0"/>
              <a:t> Karsh, Dutch National Archives, 902-</a:t>
            </a:r>
            <a:r>
              <a:rPr lang="en-US" sz="1200" dirty="0" smtClean="0"/>
              <a:t>2081</a:t>
            </a:r>
            <a:endParaRPr lang="en-US" sz="1200" dirty="0"/>
          </a:p>
        </p:txBody>
      </p:sp>
      <p:pic>
        <p:nvPicPr>
          <p:cNvPr id="10" name="Picture 9" descr="Clement_Attlee_portra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48" y="1371600"/>
            <a:ext cx="2877652" cy="39844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" y="5334000"/>
            <a:ext cx="42644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Clement Atlee, Deputy Prime Minister, 1942-45 and Secretary of State for Dominion Affairs, 1942-43,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Flinders University, </a:t>
            </a:r>
            <a:r>
              <a:rPr lang="en-US" sz="1200" dirty="0" smtClean="0"/>
              <a:t>31560859694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family temporarily moved to Sydney in the late 1920s</a:t>
            </a:r>
            <a:endParaRPr lang="en-US" dirty="0"/>
          </a:p>
        </p:txBody>
      </p:sp>
      <p:pic>
        <p:nvPicPr>
          <p:cNvPr id="4" name="Picture 3" descr="The Rilwy home in Lakemb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98254"/>
            <a:ext cx="6312655" cy="3911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5722203"/>
            <a:ext cx="3319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Riley home in </a:t>
            </a:r>
            <a:r>
              <a:rPr lang="en-US" dirty="0" err="1" smtClean="0"/>
              <a:t>Lakemba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Sydney, 1930</a:t>
            </a:r>
          </a:p>
          <a:p>
            <a:pPr algn="ctr"/>
            <a:r>
              <a:rPr lang="en-US" sz="1200" dirty="0" smtClean="0"/>
              <a:t>Carol Woods </a:t>
            </a:r>
            <a:r>
              <a:rPr lang="en-US" sz="1200" dirty="0" smtClean="0"/>
              <a:t>Collection</a:t>
            </a:r>
            <a:endParaRPr lang="en-US" sz="1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King George VI commutes the death sentences to life imprisonment</a:t>
            </a:r>
            <a:endParaRPr lang="en-US" dirty="0"/>
          </a:p>
        </p:txBody>
      </p:sp>
      <p:pic>
        <p:nvPicPr>
          <p:cNvPr id="4" name="Picture 3" descr="King_George_VI_of_England,_formal_photo_portrait,_circa_1940-19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799578"/>
            <a:ext cx="2819400" cy="390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571500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H. M. King George VI of England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Matson (G Eric and Edith) Photograph collection</a:t>
            </a:r>
          </a:p>
          <a:p>
            <a:pPr algn="ctr"/>
            <a:r>
              <a:rPr lang="en-US" sz="1200" dirty="0" smtClean="0"/>
              <a:t>US Library of Congress, </a:t>
            </a:r>
            <a:r>
              <a:rPr lang="en-US" sz="1200" dirty="0" smtClean="0"/>
              <a:t>04464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Ron Gordon and Ted Elias transferred to </a:t>
            </a:r>
            <a:r>
              <a:rPr lang="en-US" dirty="0" err="1" smtClean="0"/>
              <a:t>Goulburn</a:t>
            </a:r>
            <a:r>
              <a:rPr lang="en-US" dirty="0" smtClean="0"/>
              <a:t> Reformatory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Goulburn Gao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59504"/>
            <a:ext cx="4811545" cy="4093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6455" y="5715000"/>
            <a:ext cx="5268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Goulburn</a:t>
            </a:r>
            <a:r>
              <a:rPr lang="en-US" dirty="0" smtClean="0"/>
              <a:t> Reformatory</a:t>
            </a:r>
          </a:p>
          <a:p>
            <a:pPr algn="ctr"/>
            <a:r>
              <a:rPr lang="en-US" sz="1200" dirty="0" smtClean="0"/>
              <a:t>Archives Office of NSW, </a:t>
            </a:r>
            <a:r>
              <a:rPr lang="en-US" sz="1200" dirty="0" smtClean="0"/>
              <a:t>720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Evatt’s</a:t>
            </a:r>
            <a:r>
              <a:rPr lang="en-US" dirty="0" smtClean="0"/>
              <a:t> gamble – adopting the </a:t>
            </a:r>
            <a:br>
              <a:rPr lang="en-US" dirty="0" smtClean="0"/>
            </a:br>
            <a:r>
              <a:rPr lang="en-US" dirty="0" smtClean="0"/>
              <a:t>Statute of Westminster, October 1942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6388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Opposition Leader, 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sz="1200" dirty="0" smtClean="0"/>
              <a:t>National Library of Australia, </a:t>
            </a:r>
            <a:r>
              <a:rPr lang="en-US" sz="1200" dirty="0" smtClean="0"/>
              <a:t>136264652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5562600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listening to debate</a:t>
            </a:r>
          </a:p>
          <a:p>
            <a:pPr algn="ctr"/>
            <a:r>
              <a:rPr lang="en-US" sz="1200" dirty="0" smtClean="0"/>
              <a:t>State Library of NSW, </a:t>
            </a:r>
            <a:r>
              <a:rPr lang="en-US" sz="1200" dirty="0" smtClean="0"/>
              <a:t>110316141</a:t>
            </a:r>
            <a:endParaRPr lang="en-US" sz="1200" dirty="0" smtClean="0"/>
          </a:p>
        </p:txBody>
      </p:sp>
      <p:pic>
        <p:nvPicPr>
          <p:cNvPr id="9" name="Picture 8" descr="Bert Evatt listening to deb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88" y="1611971"/>
            <a:ext cx="2801112" cy="3985322"/>
          </a:xfrm>
          <a:prstGeom prst="rect">
            <a:avLst/>
          </a:prstGeom>
        </p:spPr>
      </p:pic>
      <p:pic>
        <p:nvPicPr>
          <p:cNvPr id="10" name="Picture 9" descr="Robert Menz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0199"/>
            <a:ext cx="2985133" cy="3997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Senior clergyman campaign to free Ron Gordon and Ted Elias</a:t>
            </a:r>
            <a:endParaRPr lang="en-US" dirty="0"/>
          </a:p>
        </p:txBody>
      </p:sp>
      <p:pic>
        <p:nvPicPr>
          <p:cNvPr id="4" name="Picture 3" descr="Dr Ernest Burgman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2489199" cy="3484879"/>
          </a:xfrm>
          <a:prstGeom prst="rect">
            <a:avLst/>
          </a:prstGeom>
        </p:spPr>
      </p:pic>
      <p:pic>
        <p:nvPicPr>
          <p:cNvPr id="5" name="Picture 4" descr="Cardinal Gilro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896" y="1981200"/>
            <a:ext cx="2787903" cy="3484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486400"/>
            <a:ext cx="35052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Anglican Bishop of </a:t>
            </a:r>
            <a:r>
              <a:rPr lang="en-US" dirty="0" err="1" smtClean="0"/>
              <a:t>Goulburn</a:t>
            </a:r>
            <a:r>
              <a:rPr lang="en-US" dirty="0" smtClean="0"/>
              <a:t>, Dr Ernest </a:t>
            </a:r>
            <a:r>
              <a:rPr lang="en-US" dirty="0" err="1" smtClean="0"/>
              <a:t>Burgmann</a:t>
            </a:r>
            <a:endParaRPr lang="en-US" dirty="0" smtClean="0"/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Anglican Diocese of Canberra and </a:t>
            </a:r>
            <a:r>
              <a:rPr lang="en-US" sz="1200" dirty="0" err="1" smtClean="0">
                <a:solidFill>
                  <a:srgbClr val="000000"/>
                </a:solidFill>
              </a:rPr>
              <a:t>Goulburn</a:t>
            </a:r>
            <a:endParaRPr lang="en-US" sz="1200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486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Catholic Cardinal of Sydney</a:t>
            </a:r>
          </a:p>
          <a:p>
            <a:pPr algn="ctr"/>
            <a:r>
              <a:rPr lang="en-US" dirty="0" smtClean="0"/>
              <a:t>Norman Gilroy</a:t>
            </a:r>
          </a:p>
          <a:p>
            <a:pPr algn="ctr"/>
            <a:r>
              <a:rPr lang="en-US" sz="1200" dirty="0" smtClean="0"/>
              <a:t>Find a Grave, </a:t>
            </a:r>
            <a:r>
              <a:rPr lang="en-US" sz="1200" dirty="0" err="1" smtClean="0"/>
              <a:t>Eman</a:t>
            </a:r>
            <a:r>
              <a:rPr lang="en-US" sz="1200" dirty="0" smtClean="0"/>
              <a:t> </a:t>
            </a:r>
            <a:r>
              <a:rPr lang="en-US" sz="1200" dirty="0" err="1" smtClean="0"/>
              <a:t>Bonnici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Maxwell Inquiry in February 1944 recommends lesser </a:t>
            </a:r>
            <a:r>
              <a:rPr lang="en-US" dirty="0" err="1" smtClean="0"/>
              <a:t>gaol</a:t>
            </a:r>
            <a:r>
              <a:rPr lang="en-US" dirty="0" smtClean="0"/>
              <a:t> terms</a:t>
            </a:r>
            <a:endParaRPr lang="en-US" dirty="0"/>
          </a:p>
        </p:txBody>
      </p:sp>
      <p:pic>
        <p:nvPicPr>
          <p:cNvPr id="5" name="Picture 4" descr="Percy_Spender_19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6400"/>
            <a:ext cx="2590800" cy="36271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91875" y="5473005"/>
            <a:ext cx="2713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Justice Alan </a:t>
            </a:r>
            <a:r>
              <a:rPr lang="en-US" dirty="0" smtClean="0">
                <a:solidFill>
                  <a:srgbClr val="000000"/>
                </a:solidFill>
              </a:rPr>
              <a:t>Maxwell </a:t>
            </a:r>
            <a:r>
              <a:rPr lang="en-US" dirty="0" err="1" smtClean="0">
                <a:solidFill>
                  <a:srgbClr val="000000"/>
                </a:solidFill>
              </a:rPr>
              <a:t>Snr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(on right)</a:t>
            </a:r>
            <a:endParaRPr lang="en-US" dirty="0" smtClean="0">
              <a:solidFill>
                <a:srgbClr val="000000"/>
              </a:solidFill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Fairfax </a:t>
            </a:r>
            <a:r>
              <a:rPr lang="en-US" sz="1200" dirty="0" smtClean="0">
                <a:solidFill>
                  <a:srgbClr val="000000"/>
                </a:solidFill>
              </a:rPr>
              <a:t>Media </a:t>
            </a:r>
            <a:r>
              <a:rPr lang="en-US" sz="1200" dirty="0" smtClean="0">
                <a:solidFill>
                  <a:srgbClr val="000000"/>
                </a:solidFill>
              </a:rPr>
              <a:t>Archives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endParaRPr lang="en-US" sz="1200" dirty="0" smtClean="0">
              <a:solidFill>
                <a:srgbClr val="00000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5445204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Percy Spender, KC</a:t>
            </a:r>
          </a:p>
          <a:p>
            <a:pPr algn="ctr"/>
            <a:r>
              <a:rPr lang="en-US" dirty="0" smtClean="0"/>
              <a:t>Minister for the Navy, 1940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C24162 </a:t>
            </a:r>
            <a:endParaRPr lang="en-US" sz="1200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818" y="1752600"/>
            <a:ext cx="2895561" cy="358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Battle between Navy and Attorney Generals delays prisoners release</a:t>
            </a:r>
            <a:endParaRPr lang="en-US" dirty="0"/>
          </a:p>
        </p:txBody>
      </p:sp>
      <p:pic>
        <p:nvPicPr>
          <p:cNvPr id="5" name="Picture 4" descr="Alrred Nankervi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676400"/>
            <a:ext cx="2926359" cy="3827678"/>
          </a:xfrm>
          <a:prstGeom prst="rect">
            <a:avLst/>
          </a:prstGeom>
        </p:spPr>
      </p:pic>
      <p:pic>
        <p:nvPicPr>
          <p:cNvPr id="7" name="Picture 6" descr="George Knowles 1930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146" y="1752600"/>
            <a:ext cx="2930454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486400"/>
            <a:ext cx="3078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Alfred Nankervis, Secretary of the Department of the Navy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107011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5486400"/>
            <a:ext cx="31590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Shaw Knowles,</a:t>
            </a:r>
          </a:p>
          <a:p>
            <a:pPr algn="ctr"/>
            <a:r>
              <a:rPr lang="en-US" dirty="0" smtClean="0"/>
              <a:t>Secretary of the </a:t>
            </a:r>
          </a:p>
          <a:p>
            <a:pPr algn="ctr"/>
            <a:r>
              <a:rPr lang="en-US" dirty="0" smtClean="0"/>
              <a:t>Attorney Generals Department</a:t>
            </a:r>
          </a:p>
          <a:p>
            <a:pPr algn="ctr"/>
            <a:r>
              <a:rPr lang="en-US" sz="1200" dirty="0" smtClean="0"/>
              <a:t>Office of the Parliamentary </a:t>
            </a:r>
            <a:r>
              <a:rPr lang="en-US" sz="1200" dirty="0" smtClean="0"/>
              <a:t>Counsel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Judge Rainbow and Sir Kenneth Bailey</a:t>
            </a:r>
            <a:br>
              <a:rPr lang="en-US" dirty="0" smtClean="0"/>
            </a:br>
            <a:r>
              <a:rPr lang="en-US" dirty="0" smtClean="0"/>
              <a:t>achieve legal breakthrough in 1949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676400"/>
            <a:ext cx="204052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76400"/>
            <a:ext cx="2286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95400" y="48006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Judge Alfred Rainbow,</a:t>
            </a:r>
          </a:p>
          <a:p>
            <a:pPr algn="ctr"/>
            <a:r>
              <a:rPr lang="en-US" dirty="0" smtClean="0"/>
              <a:t>President, </a:t>
            </a:r>
          </a:p>
          <a:p>
            <a:pPr algn="ctr"/>
            <a:r>
              <a:rPr lang="en-US" dirty="0" smtClean="0"/>
              <a:t>Prisoner’s Aid Association</a:t>
            </a:r>
          </a:p>
          <a:p>
            <a:pPr algn="ctr"/>
            <a:r>
              <a:rPr lang="en-US" sz="1200" dirty="0" smtClean="0"/>
              <a:t>Lynn Rainbow </a:t>
            </a:r>
            <a:r>
              <a:rPr lang="en-US" sz="1200" dirty="0" smtClean="0"/>
              <a:t>Collection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3400" y="4800600"/>
            <a:ext cx="32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Kenneth Bailey, </a:t>
            </a:r>
          </a:p>
          <a:p>
            <a:pPr algn="ctr"/>
            <a:r>
              <a:rPr lang="en-US" dirty="0" smtClean="0"/>
              <a:t>Secretary,</a:t>
            </a:r>
          </a:p>
          <a:p>
            <a:pPr algn="ctr"/>
            <a:r>
              <a:rPr lang="en-US" dirty="0" smtClean="0"/>
              <a:t>Attorney General’s Department</a:t>
            </a:r>
          </a:p>
          <a:p>
            <a:pPr algn="ctr"/>
            <a:r>
              <a:rPr lang="en-US" dirty="0" smtClean="0"/>
              <a:t>1946-64</a:t>
            </a:r>
          </a:p>
          <a:p>
            <a:pPr algn="ctr"/>
            <a:r>
              <a:rPr lang="en-US" sz="1200" dirty="0" smtClean="0"/>
              <a:t>National Library of Australia, </a:t>
            </a:r>
            <a:r>
              <a:rPr lang="en-US" sz="1200" dirty="0" smtClean="0"/>
              <a:t>137110966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Ted Elias (AKA Ellis) married one week after leaving </a:t>
            </a:r>
            <a:r>
              <a:rPr lang="en-US" dirty="0" err="1" smtClean="0"/>
              <a:t>gaol</a:t>
            </a:r>
            <a:r>
              <a:rPr lang="en-US" dirty="0" smtClean="0"/>
              <a:t> in September 1950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r="http://schemas.openxmlformats.org/officeDocument/2006/relationships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="http://schemas.openxmlformats.org/drawingml/2006/main" xmlns:pic="http://schemas.openxmlformats.org/drawingml/2006/picture" xmlns:a14="http://schemas.microsoft.com/office/drawing/2010/main" xmlns:ve="http://schemas.openxmlformats.org/markup-compatibility/2006" xmlns:p="http://schemas.openxmlformats.org/presentationml/2006/main" val="0"/>
              </a:ext>
            </a:extLst>
          </a:blip>
          <a:stretch>
            <a:fillRect/>
          </a:stretch>
        </p:blipFill>
        <p:spPr>
          <a:xfrm>
            <a:off x="1938364" y="1905000"/>
            <a:ext cx="5529236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8364" y="5410200"/>
            <a:ext cx="526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Ted Elias marriage to Jean Harrison (on right)</a:t>
            </a:r>
          </a:p>
          <a:p>
            <a:pPr algn="ctr"/>
            <a:r>
              <a:rPr lang="en-US" dirty="0" smtClean="0"/>
              <a:t>with Ron Gordon and unnamed bridesmaid (on left)</a:t>
            </a:r>
          </a:p>
          <a:p>
            <a:pPr algn="ctr"/>
            <a:r>
              <a:rPr lang="en-US" sz="1200" dirty="0" smtClean="0"/>
              <a:t>Giles Yates Collection: </a:t>
            </a:r>
            <a:r>
              <a:rPr lang="en-US" sz="1200" dirty="0" err="1" smtClean="0"/>
              <a:t>ancestry.com.au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Ron Gordon married later in life </a:t>
            </a:r>
            <a:endParaRPr lang="en-US" dirty="0"/>
          </a:p>
        </p:txBody>
      </p:sp>
      <p:pic>
        <p:nvPicPr>
          <p:cNvPr id="4" name="Picture 3" descr="Ron Gordon's marrai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362456"/>
            <a:ext cx="5663658" cy="4200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5562600"/>
            <a:ext cx="60746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Ron Gordon marriage to Maureen Nancy Pitt Mullis</a:t>
            </a:r>
          </a:p>
          <a:p>
            <a:pPr algn="ctr"/>
            <a:r>
              <a:rPr lang="en-US" dirty="0" smtClean="0"/>
              <a:t>With Judith Crosland and Giles Yates</a:t>
            </a:r>
          </a:p>
          <a:p>
            <a:pPr algn="ctr"/>
            <a:r>
              <a:rPr lang="en-US" sz="1200" dirty="0" smtClean="0"/>
              <a:t>Giles Yates Collection, </a:t>
            </a:r>
            <a:r>
              <a:rPr lang="en-US" sz="1200" dirty="0" err="1" smtClean="0"/>
              <a:t>ancestry.com.au</a:t>
            </a:r>
            <a:r>
              <a:rPr lang="en-US" sz="1200" dirty="0" smtClean="0"/>
              <a:t>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Memorials to Jack Riley</a:t>
            </a:r>
            <a:endParaRPr lang="en-US" dirty="0"/>
          </a:p>
        </p:txBody>
      </p:sp>
      <p:pic>
        <p:nvPicPr>
          <p:cNvPr id="4" name="Picture 3" descr="AWM_canberra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38400"/>
            <a:ext cx="3948716" cy="2339503"/>
          </a:xfrm>
          <a:prstGeom prst="rect">
            <a:avLst/>
          </a:prstGeom>
        </p:spPr>
      </p:pic>
      <p:pic>
        <p:nvPicPr>
          <p:cNvPr id="5" name="Picture 4" descr="The_Plymouth_Naval_Memorial_(Panorama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550" y="2438400"/>
            <a:ext cx="3895049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800600"/>
            <a:ext cx="39487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Australian War Memorial</a:t>
            </a:r>
          </a:p>
          <a:p>
            <a:pPr algn="ctr"/>
            <a:r>
              <a:rPr lang="en-US" sz="1200" dirty="0" err="1" smtClean="0"/>
              <a:t>Wikipedia</a:t>
            </a:r>
            <a:r>
              <a:rPr lang="en-US" sz="1200" dirty="0" smtClean="0"/>
              <a:t>, Capital </a:t>
            </a:r>
            <a:r>
              <a:rPr lang="en-US" sz="1200" dirty="0" smtClean="0"/>
              <a:t>photographer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715551" y="4800600"/>
            <a:ext cx="3895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Plymouth Naval Memorial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Commons, </a:t>
            </a:r>
            <a:r>
              <a:rPr lang="en-US" sz="1200" dirty="0" err="1" smtClean="0"/>
              <a:t>Partonez</a:t>
            </a:r>
            <a:endParaRPr lang="en-US" sz="12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AS Australia 1 at Hbart Regat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89100"/>
            <a:ext cx="8128000" cy="5016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Jack fell in love with the Navy </a:t>
            </a:r>
            <a:br>
              <a:rPr lang="en-US" dirty="0" smtClean="0"/>
            </a:br>
            <a:r>
              <a:rPr lang="en-US" dirty="0" smtClean="0"/>
              <a:t>during Hobart Regatta visits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19100"/>
            <a:ext cx="845820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Jack Riley</a:t>
            </a:r>
            <a:r>
              <a:rPr lang="en-US" dirty="0" smtClean="0"/>
              <a:t> enlisted in 1939</a:t>
            </a:r>
            <a:endParaRPr lang="en-US" dirty="0"/>
          </a:p>
        </p:txBody>
      </p:sp>
      <p:pic>
        <p:nvPicPr>
          <p:cNvPr id="6" name="Picture 5" descr="Jack Riley just after he joined the R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245" y="1981200"/>
            <a:ext cx="3102755" cy="426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81200"/>
            <a:ext cx="4881185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181600"/>
            <a:ext cx="438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Recruits at HMAS </a:t>
            </a:r>
            <a:r>
              <a:rPr lang="en-US" i="1" dirty="0" smtClean="0"/>
              <a:t>Cerberus</a:t>
            </a:r>
          </a:p>
          <a:p>
            <a:pPr algn="ctr"/>
            <a:r>
              <a:rPr lang="en-US" sz="1200" dirty="0" smtClean="0"/>
              <a:t>Australian War Memorial Collection, </a:t>
            </a:r>
            <a:r>
              <a:rPr lang="en-US" sz="1200" dirty="0" smtClean="0"/>
              <a:t>306273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279245" y="5486400"/>
            <a:ext cx="28741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Jack Riley in RAN Uniform</a:t>
            </a:r>
          </a:p>
          <a:p>
            <a:pPr algn="ctr"/>
            <a:r>
              <a:rPr lang="en-US" sz="1200" dirty="0" smtClean="0"/>
              <a:t>Carol Woods </a:t>
            </a:r>
            <a:r>
              <a:rPr lang="en-US" sz="1200" dirty="0" smtClean="0"/>
              <a:t>Collection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Ron Gordon was born in </a:t>
            </a:r>
            <a:br>
              <a:rPr lang="en-US" dirty="0" smtClean="0"/>
            </a:br>
            <a:r>
              <a:rPr lang="en-US" dirty="0" err="1" smtClean="0"/>
              <a:t>Copnor</a:t>
            </a:r>
            <a:r>
              <a:rPr lang="en-US" dirty="0" smtClean="0"/>
              <a:t>, Portsmouth in 1918</a:t>
            </a:r>
            <a:endParaRPr lang="en-US" dirty="0"/>
          </a:p>
        </p:txBody>
      </p:sp>
      <p:pic>
        <p:nvPicPr>
          <p:cNvPr id="4" name="Content Placeholder 3" descr="Copnor Bridge Post Offi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020" r="-9020"/>
          <a:stretch>
            <a:fillRect/>
          </a:stretch>
        </p:blipFill>
        <p:spPr>
          <a:xfrm>
            <a:off x="-76200" y="2133600"/>
            <a:ext cx="5680762" cy="3124200"/>
          </a:xfrm>
        </p:spPr>
      </p:pic>
      <p:pic>
        <p:nvPicPr>
          <p:cNvPr id="6" name="Picture 5" descr="Ron and Mary Gord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68" y="2133600"/>
            <a:ext cx="2694432" cy="3590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4191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Copnor</a:t>
            </a:r>
            <a:r>
              <a:rPr lang="en-US" dirty="0" smtClean="0"/>
              <a:t> Bridge Post Office, 1920s</a:t>
            </a:r>
          </a:p>
          <a:p>
            <a:pPr algn="ctr"/>
            <a:r>
              <a:rPr lang="en-US" sz="1200" dirty="0" err="1" smtClean="0"/>
              <a:t>Portsmouthandsouthsea.co.uk</a:t>
            </a:r>
            <a:endParaRPr lang="en-US" sz="1200" dirty="0" smtClean="0"/>
          </a:p>
          <a:p>
            <a:pPr algn="ctr"/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687568" y="5715000"/>
            <a:ext cx="2694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young Ron Gordon</a:t>
            </a:r>
          </a:p>
          <a:p>
            <a:pPr algn="ctr"/>
            <a:r>
              <a:rPr lang="en-US" sz="1200" dirty="0" smtClean="0"/>
              <a:t>Giles Yates collection, </a:t>
            </a:r>
            <a:r>
              <a:rPr lang="en-US" sz="1200" dirty="0" err="1" smtClean="0"/>
              <a:t>ancestry.com.au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Ron Gordon and his family</a:t>
            </a:r>
            <a:br>
              <a:rPr lang="en-US" dirty="0" smtClean="0"/>
            </a:br>
            <a:r>
              <a:rPr lang="en-US" dirty="0"/>
              <a:t>s</a:t>
            </a:r>
            <a:r>
              <a:rPr lang="en-US" dirty="0" smtClean="0"/>
              <a:t>ailed to Australia on SS </a:t>
            </a:r>
            <a:r>
              <a:rPr lang="en-US" i="1" dirty="0" err="1" smtClean="0"/>
              <a:t>Borda</a:t>
            </a:r>
            <a:r>
              <a:rPr lang="en-US" dirty="0" smtClean="0"/>
              <a:t> in 1927</a:t>
            </a:r>
            <a:endParaRPr lang="en-US" dirty="0"/>
          </a:p>
        </p:txBody>
      </p:sp>
      <p:pic>
        <p:nvPicPr>
          <p:cNvPr id="4" name="Content Placeholder 3" descr="SS Borda 1920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958" r="-4958"/>
          <a:stretch>
            <a:fillRect/>
          </a:stretch>
        </p:blipFill>
        <p:spPr>
          <a:xfrm>
            <a:off x="457200" y="2429359"/>
            <a:ext cx="4228993" cy="3010470"/>
          </a:xfrm>
        </p:spPr>
      </p:pic>
      <p:pic>
        <p:nvPicPr>
          <p:cNvPr id="5" name="Picture 4" descr="photograph-passenger-ship-station-pier-port-melbourne-victoria-1920-1939-471914-lar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2443962"/>
            <a:ext cx="4053597" cy="29662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5585936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SS </a:t>
            </a:r>
            <a:r>
              <a:rPr lang="en-US" i="1" dirty="0" err="1" smtClean="0"/>
              <a:t>Borda</a:t>
            </a:r>
            <a:endParaRPr lang="en-US" i="1" dirty="0" smtClean="0"/>
          </a:p>
          <a:p>
            <a:pPr algn="ctr"/>
            <a:r>
              <a:rPr lang="en-US" sz="1200" dirty="0" smtClean="0"/>
              <a:t>State Library of South Australia, PRG2801/1/</a:t>
            </a:r>
            <a:r>
              <a:rPr lang="en-US" sz="1200" dirty="0" smtClean="0"/>
              <a:t>113 </a:t>
            </a:r>
            <a:endParaRPr lang="en-US" sz="1200" dirty="0" smtClean="0"/>
          </a:p>
          <a:p>
            <a:pPr algn="ctr"/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5161644" y="5646003"/>
            <a:ext cx="337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Station Pier in Melbourne, 1920-39</a:t>
            </a:r>
          </a:p>
          <a:p>
            <a:pPr algn="ctr"/>
            <a:r>
              <a:rPr lang="en-US" sz="1200" dirty="0" smtClean="0"/>
              <a:t>Museum Victoria Collection, </a:t>
            </a:r>
            <a:r>
              <a:rPr lang="en-US" sz="1200" dirty="0" smtClean="0"/>
              <a:t>1767151</a:t>
            </a:r>
            <a:endParaRPr lang="en-US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Depression and influenza outbreak devastated the Gordon family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 descr="Dole queue in the Great Depress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163" y="2286000"/>
            <a:ext cx="3773237" cy="29016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140" y="2057400"/>
            <a:ext cx="213032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1163" y="5181600"/>
            <a:ext cx="3773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Dole queue at Circular Quay, 1931</a:t>
            </a:r>
          </a:p>
          <a:p>
            <a:pPr algn="ctr"/>
            <a:r>
              <a:rPr lang="en-US" sz="1200" dirty="0" smtClean="0"/>
              <a:t>National Library of Australia, </a:t>
            </a:r>
            <a:r>
              <a:rPr lang="en-US" sz="1200" dirty="0" smtClean="0"/>
              <a:t>6247551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0" y="5334000"/>
            <a:ext cx="2666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Masks worn in flu epidemic</a:t>
            </a:r>
          </a:p>
          <a:p>
            <a:pPr algn="ctr"/>
            <a:r>
              <a:rPr lang="en-US" sz="1200" dirty="0" smtClean="0"/>
              <a:t>National Library of </a:t>
            </a:r>
            <a:r>
              <a:rPr lang="en-US" sz="1200" dirty="0" smtClean="0"/>
              <a:t>Australia</a:t>
            </a:r>
            <a:endParaRPr lang="en-US" sz="1200" dirty="0" smtClean="0"/>
          </a:p>
          <a:p>
            <a:pPr algn="ctr"/>
            <a:r>
              <a:rPr lang="en-US" sz="1200" dirty="0" smtClean="0"/>
              <a:t>Robert </a:t>
            </a:r>
            <a:r>
              <a:rPr lang="en-US" sz="1200" dirty="0" smtClean="0"/>
              <a:t>Campbell, </a:t>
            </a:r>
            <a:r>
              <a:rPr lang="en-US" sz="1200" dirty="0" smtClean="0"/>
              <a:t>3919207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5738</TotalTime>
  <Words>1765</Words>
  <Application>Microsoft Macintosh PowerPoint</Application>
  <PresentationFormat>On-screen Show (4:3)</PresentationFormat>
  <Paragraphs>269</Paragraphs>
  <Slides>50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This story starts in Bellerive</vt:lpstr>
      <vt:lpstr>The Riley’s lived at 3 Douglas Street </vt:lpstr>
      <vt:lpstr>The family temporarily moved to Sydney in the late 1920s</vt:lpstr>
      <vt:lpstr>Jack fell in love with the Navy  during Hobart Regatta visits</vt:lpstr>
      <vt:lpstr>Jack Riley enlisted in 1939</vt:lpstr>
      <vt:lpstr>Ron Gordon was born in  Copnor, Portsmouth in 1918</vt:lpstr>
      <vt:lpstr>Ron Gordon and his family sailed to Australia on SS Borda in 1927</vt:lpstr>
      <vt:lpstr> The Depression and influenza outbreak devastated the Gordon family </vt:lpstr>
      <vt:lpstr>The Gordon brothers went  separate ways</vt:lpstr>
      <vt:lpstr>Ron Gordon followed Frank into the RAN at HMAS Cerberus in 1936 </vt:lpstr>
      <vt:lpstr>Ron Gordon served on  HMAS Albatross and Hobart in 1938</vt:lpstr>
      <vt:lpstr>Ted Elias was born in Sydney in 1918</vt:lpstr>
      <vt:lpstr>Ted Elias served on HMAS Yarra and was posted to HMAS Penguin</vt:lpstr>
      <vt:lpstr>The three stokers meet on  HMAS Australia in mid-1939</vt:lpstr>
      <vt:lpstr>The stokers worked  in the engine room</vt:lpstr>
      <vt:lpstr>Daily life on HMAS Australia  was always crowded</vt:lpstr>
      <vt:lpstr>HMAS Australia was transferred to the Royal Navy at the start of the war</vt:lpstr>
      <vt:lpstr>The Admiralty ordered  HMAS Australia to West Africa in 1940</vt:lpstr>
      <vt:lpstr>HMAS Australia then patrolled  the Atlantic in 1941</vt:lpstr>
      <vt:lpstr>The Japanese advance forced  HMAS Australia home in 1942 </vt:lpstr>
      <vt:lpstr>Jack Riley went home on sick leave and Ron Gordon’s brother was MIA</vt:lpstr>
      <vt:lpstr>HMAS Australia led Taskforce 44  into the Coral Sea</vt:lpstr>
      <vt:lpstr>The night of the attack on Jack Riley Thursday, 12 March 1942</vt:lpstr>
      <vt:lpstr>Malcolm Stening strives to save  Riley Jack on Friday, 13 March 1942</vt:lpstr>
      <vt:lpstr>Jack Riley’s burial at sea Saturday, 14 March 1942</vt:lpstr>
      <vt:lpstr>‘Third degree’ investigation finds a  ‘nest of immorality’ on HMAS Australia</vt:lpstr>
      <vt:lpstr>The ACNB in Melbourne are advised  of the murder &amp; approve court martial </vt:lpstr>
      <vt:lpstr>Trevor Rapke ordered from Darwin to Noumea to defend Gordon and Elias </vt:lpstr>
      <vt:lpstr>The Court Martial verdict: the death penalty for Gordon and Elias </vt:lpstr>
      <vt:lpstr>Gordon and Riley return to Australia and are held in Long Bay Penitentiary</vt:lpstr>
      <vt:lpstr>Navy Minister, Norman Makin  stays the death penalty</vt:lpstr>
      <vt:lpstr>The Labor Government was under pressure to ban capital punishment</vt:lpstr>
      <vt:lpstr>Legal experts came to the aid of Ron Gordon and Ted Elias</vt:lpstr>
      <vt:lpstr> The High Court Appeal 4 May 1942 </vt:lpstr>
      <vt:lpstr>Christina Byrnes starts her campaign to free Ted and Ron</vt:lpstr>
      <vt:lpstr>Sonita Francis monitored by security services after supporting Ron Gordon</vt:lpstr>
      <vt:lpstr>Bert Evatt orders his advisers  to find a solution</vt:lpstr>
      <vt:lpstr>A diplomatic stand-off with Whitehall</vt:lpstr>
      <vt:lpstr>King George VI commutes the death sentences to life imprisonment</vt:lpstr>
      <vt:lpstr>Ron Gordon and Ted Elias transferred to Goulburn Reformatory </vt:lpstr>
      <vt:lpstr>Evatt’s gamble – adopting the  Statute of Westminster, October 1942</vt:lpstr>
      <vt:lpstr>Senior clergyman campaign to free Ron Gordon and Ted Elias</vt:lpstr>
      <vt:lpstr>Maxwell Inquiry in February 1944 recommends lesser gaol terms</vt:lpstr>
      <vt:lpstr>Battle between Navy and Attorney Generals delays prisoners release</vt:lpstr>
      <vt:lpstr>Judge Rainbow and Sir Kenneth Bailey achieve legal breakthrough in 1949</vt:lpstr>
      <vt:lpstr>Ted Elias (AKA Ellis) married one week after leaving gaol in September 1950</vt:lpstr>
      <vt:lpstr>Ron Gordon married later in life </vt:lpstr>
      <vt:lpstr>Memorials to Jack Riley</vt:lpstr>
      <vt:lpstr>Slide 50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 Hadler </dc:creator>
  <cp:lastModifiedBy>Robert Hadler </cp:lastModifiedBy>
  <cp:revision>42</cp:revision>
  <cp:lastPrinted>2020-03-30T03:20:38Z</cp:lastPrinted>
  <dcterms:created xsi:type="dcterms:W3CDTF">2021-02-21T23:57:28Z</dcterms:created>
  <dcterms:modified xsi:type="dcterms:W3CDTF">2021-02-22T04:55:58Z</dcterms:modified>
</cp:coreProperties>
</file>